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83" r:id="rId3"/>
    <p:sldId id="259" r:id="rId4"/>
    <p:sldId id="260" r:id="rId5"/>
    <p:sldId id="261" r:id="rId6"/>
    <p:sldId id="289" r:id="rId7"/>
    <p:sldId id="262" r:id="rId8"/>
    <p:sldId id="263" r:id="rId9"/>
    <p:sldId id="272" r:id="rId10"/>
    <p:sldId id="271" r:id="rId11"/>
    <p:sldId id="269" r:id="rId12"/>
    <p:sldId id="274" r:id="rId13"/>
    <p:sldId id="278" r:id="rId14"/>
    <p:sldId id="281" r:id="rId15"/>
    <p:sldId id="280" r:id="rId16"/>
    <p:sldId id="290" r:id="rId17"/>
    <p:sldId id="276" r:id="rId18"/>
    <p:sldId id="291" r:id="rId19"/>
    <p:sldId id="264" r:id="rId20"/>
    <p:sldId id="267" r:id="rId21"/>
    <p:sldId id="265" r:id="rId22"/>
    <p:sldId id="294" r:id="rId23"/>
    <p:sldId id="266" r:id="rId24"/>
    <p:sldId id="296" r:id="rId25"/>
    <p:sldId id="288" r:id="rId26"/>
    <p:sldId id="292" r:id="rId27"/>
    <p:sldId id="293" r:id="rId28"/>
    <p:sldId id="297" r:id="rId29"/>
    <p:sldId id="298" r:id="rId30"/>
    <p:sldId id="299" r:id="rId31"/>
    <p:sldId id="300" r:id="rId32"/>
    <p:sldId id="301" r:id="rId33"/>
    <p:sldId id="302" r:id="rId34"/>
    <p:sldId id="287" r:id="rId35"/>
    <p:sldId id="286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594" y="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2.0198343346465791E-2"/>
          <c:y val="0"/>
          <c:w val="0.5300949467153222"/>
          <c:h val="0.8766062387603036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повна вища освіта</c:v>
                </c:pt>
                <c:pt idx="1">
                  <c:v>бакалавр</c:v>
                </c:pt>
                <c:pt idx="2">
                  <c:v>неповна вища освіта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3"/>
                <c:pt idx="0">
                  <c:v>10</c:v>
                </c:pt>
                <c:pt idx="1">
                  <c:v>1</c:v>
                </c:pt>
                <c:pt idx="2">
                  <c:v>15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2.7255973616100316E-2"/>
          <c:y val="5.9795300611564274E-2"/>
          <c:w val="0.53948301011821731"/>
          <c:h val="0.9264438041669463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Лист1!$A$2:$A$7</c:f>
              <c:strCache>
                <c:ptCount val="5"/>
                <c:pt idx="0">
                  <c:v>вища категорія</c:v>
                </c:pt>
                <c:pt idx="1">
                  <c:v>І категорія</c:v>
                </c:pt>
                <c:pt idx="2">
                  <c:v>ІІ категорія</c:v>
                </c:pt>
                <c:pt idx="3">
                  <c:v>спеціаліст</c:v>
                </c:pt>
                <c:pt idx="4">
                  <c:v>звання "вихователь-методист"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5"/>
                <c:pt idx="0">
                  <c:v>1</c:v>
                </c:pt>
                <c:pt idx="1">
                  <c:v>5</c:v>
                </c:pt>
                <c:pt idx="2">
                  <c:v>1</c:v>
                </c:pt>
                <c:pt idx="3">
                  <c:v>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Лист1!$A$2:$A$7</c:f>
              <c:strCache>
                <c:ptCount val="5"/>
                <c:pt idx="0">
                  <c:v>вища категорія</c:v>
                </c:pt>
                <c:pt idx="1">
                  <c:v>І категорія</c:v>
                </c:pt>
                <c:pt idx="2">
                  <c:v>ІІ категорія</c:v>
                </c:pt>
                <c:pt idx="3">
                  <c:v>спеціаліст</c:v>
                </c:pt>
                <c:pt idx="4">
                  <c:v>звання "вихователь-методист"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5"/>
                <c:pt idx="4">
                  <c:v>1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9.1152098032533727E-2"/>
          <c:y val="6.4192579576742528E-2"/>
          <c:w val="0.49092489267357292"/>
          <c:h val="0.8949575970562395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Лист1!$A$2:$A$7</c:f>
              <c:strCache>
                <c:ptCount val="5"/>
                <c:pt idx="0">
                  <c:v>до 30 років</c:v>
                </c:pt>
                <c:pt idx="1">
                  <c:v>від 30 до 40 років</c:v>
                </c:pt>
                <c:pt idx="2">
                  <c:v>від 40 до 45 років</c:v>
                </c:pt>
                <c:pt idx="3">
                  <c:v>від 45 до 50 років</c:v>
                </c:pt>
                <c:pt idx="4">
                  <c:v>від 50 років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5"/>
                <c:pt idx="0">
                  <c:v>2</c:v>
                </c:pt>
                <c:pt idx="1">
                  <c:v>5</c:v>
                </c:pt>
                <c:pt idx="2">
                  <c:v>5</c:v>
                </c:pt>
                <c:pt idx="3">
                  <c:v>9</c:v>
                </c:pt>
                <c:pt idx="4">
                  <c:v>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Лист1!$A$2:$A$7</c:f>
              <c:strCache>
                <c:ptCount val="5"/>
                <c:pt idx="0">
                  <c:v>до 30 років</c:v>
                </c:pt>
                <c:pt idx="1">
                  <c:v>від 30 до 40 років</c:v>
                </c:pt>
                <c:pt idx="2">
                  <c:v>від 40 до 45 років</c:v>
                </c:pt>
                <c:pt idx="3">
                  <c:v>від 45 до 50 років</c:v>
                </c:pt>
                <c:pt idx="4">
                  <c:v>від 50 років</c:v>
                </c:pt>
              </c:strCache>
            </c:strRef>
          </c:cat>
          <c:val>
            <c:numRef>
              <c:f>Лист1!$C$2:$C$7</c:f>
            </c:numRef>
          </c:val>
        </c:ser>
        <c:firstSliceAng val="0"/>
      </c:pieChart>
    </c:plotArea>
    <c:legend>
      <c:legendPos val="r"/>
      <c:layout/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516D1-8A9A-4591-B8B8-AC978D331D92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A6094-ACA5-4E6D-AECD-28AACB66A6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516D1-8A9A-4591-B8B8-AC978D331D92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A6094-ACA5-4E6D-AECD-28AACB66A6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516D1-8A9A-4591-B8B8-AC978D331D92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A6094-ACA5-4E6D-AECD-28AACB66A6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516D1-8A9A-4591-B8B8-AC978D331D92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A6094-ACA5-4E6D-AECD-28AACB66A6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516D1-8A9A-4591-B8B8-AC978D331D92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A6094-ACA5-4E6D-AECD-28AACB66A6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516D1-8A9A-4591-B8B8-AC978D331D92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A6094-ACA5-4E6D-AECD-28AACB66A6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516D1-8A9A-4591-B8B8-AC978D331D92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A6094-ACA5-4E6D-AECD-28AACB66A6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516D1-8A9A-4591-B8B8-AC978D331D92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A6094-ACA5-4E6D-AECD-28AACB66A6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516D1-8A9A-4591-B8B8-AC978D331D92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A6094-ACA5-4E6D-AECD-28AACB66A6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516D1-8A9A-4591-B8B8-AC978D331D92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A6094-ACA5-4E6D-AECD-28AACB66A6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516D1-8A9A-4591-B8B8-AC978D331D92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A6094-ACA5-4E6D-AECD-28AACB66A6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516D1-8A9A-4591-B8B8-AC978D331D92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A6094-ACA5-4E6D-AECD-28AACB66A6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7.png"/><Relationship Id="rId4" Type="http://schemas.openxmlformats.org/officeDocument/2006/relationships/image" Target="../media/image7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jpeg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1.jpeg"/><Relationship Id="rId4" Type="http://schemas.openxmlformats.org/officeDocument/2006/relationships/image" Target="../media/image9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та детсад\Фото и картинки на сайт\фон\images (1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784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4005064"/>
            <a:ext cx="8808822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Звіт керівника </a:t>
            </a:r>
          </a:p>
          <a:p>
            <a:pPr algn="ctr"/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комунального дошкільного навчального закладу</a:t>
            </a:r>
          </a:p>
          <a:p>
            <a:pPr algn="ctr"/>
            <a:r>
              <a:rPr lang="uk-UA" sz="54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uk-UA" sz="5400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“Попелюшка”</a:t>
            </a:r>
            <a:endParaRPr lang="ru-RU" sz="5400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" name="Рисунок 4" descr="http://dssad6.klasna.com/uploads/editor/1923/92798/sitepage_69/images/privetstvie_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285728"/>
            <a:ext cx="571504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Работа детсад\Фото и картинки на сайт\фон\images (1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784" cy="6858000"/>
          </a:xfrm>
          <a:prstGeom prst="rect">
            <a:avLst/>
          </a:prstGeom>
          <a:noFill/>
        </p:spPr>
      </p:pic>
      <p:pic>
        <p:nvPicPr>
          <p:cNvPr id="3" name="Рисунок 2" descr="20161221_1134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500042"/>
            <a:ext cx="3143272" cy="1885963"/>
          </a:xfrm>
          <a:prstGeom prst="rect">
            <a:avLst/>
          </a:prstGeom>
        </p:spPr>
      </p:pic>
      <p:pic>
        <p:nvPicPr>
          <p:cNvPr id="4" name="Рисунок 3" descr="20170126_1258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4643446"/>
            <a:ext cx="3429024" cy="2057415"/>
          </a:xfrm>
          <a:prstGeom prst="rect">
            <a:avLst/>
          </a:prstGeom>
        </p:spPr>
      </p:pic>
      <p:pic>
        <p:nvPicPr>
          <p:cNvPr id="5" name="Рисунок 4" descr="20170131_12445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71736" y="2500306"/>
            <a:ext cx="3095646" cy="1857388"/>
          </a:xfrm>
          <a:prstGeom prst="rect">
            <a:avLst/>
          </a:prstGeom>
        </p:spPr>
      </p:pic>
      <p:pic>
        <p:nvPicPr>
          <p:cNvPr id="6" name="Рисунок 5" descr="20170126_13094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43570" y="571480"/>
            <a:ext cx="3214710" cy="1928826"/>
          </a:xfrm>
          <a:prstGeom prst="rect">
            <a:avLst/>
          </a:prstGeom>
        </p:spPr>
      </p:pic>
      <p:pic>
        <p:nvPicPr>
          <p:cNvPr id="7" name="Рисунок 6" descr="IMG_20170121_09510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43570" y="4572008"/>
            <a:ext cx="2939894" cy="213348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Работа детсад\Фото и картинки на сайт\фон\images (1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784" y="0"/>
            <a:ext cx="9155784" cy="6858000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71472" y="1357298"/>
          <a:ext cx="4000528" cy="4726316"/>
        </p:xfrm>
        <a:graphic>
          <a:graphicData uri="http://schemas.openxmlformats.org/drawingml/2006/table">
            <a:tbl>
              <a:tblPr/>
              <a:tblGrid>
                <a:gridCol w="2653816"/>
                <a:gridCol w="1346712"/>
              </a:tblGrid>
              <a:tr h="1669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Arial Black"/>
                          <a:ea typeface="Calibri"/>
                          <a:cs typeface="Times New Roman"/>
                        </a:rPr>
                        <a:t>Конкурси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Arial Black"/>
                          <a:ea typeface="Calibri"/>
                          <a:cs typeface="Times New Roman"/>
                        </a:rPr>
                        <a:t>рік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9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Arial Black"/>
                          <a:ea typeface="Calibri"/>
                          <a:cs typeface="Times New Roman"/>
                        </a:rPr>
                        <a:t>Обласний конкурс </a:t>
                      </a:r>
                      <a:r>
                        <a:rPr lang="uk-UA" sz="1200" dirty="0" err="1" smtClean="0">
                          <a:latin typeface="Arial Black"/>
                          <a:ea typeface="Calibri"/>
                          <a:cs typeface="Times New Roman"/>
                        </a:rPr>
                        <a:t>“Музичний</a:t>
                      </a:r>
                      <a:r>
                        <a:rPr lang="uk-UA" sz="1200" dirty="0" smtClean="0">
                          <a:latin typeface="Arial Black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uk-UA" sz="1200" dirty="0">
                          <a:latin typeface="Arial Black"/>
                          <a:ea typeface="Calibri"/>
                          <a:cs typeface="Times New Roman"/>
                        </a:rPr>
                        <a:t>керівник – </a:t>
                      </a:r>
                      <a:r>
                        <a:rPr lang="uk-UA" sz="1200" dirty="0" smtClean="0">
                          <a:latin typeface="Arial Black"/>
                          <a:ea typeface="Calibri"/>
                          <a:cs typeface="Times New Roman"/>
                        </a:rPr>
                        <a:t>2016”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Arial Black"/>
                          <a:ea typeface="Calibri"/>
                          <a:cs typeface="Times New Roman"/>
                        </a:rPr>
                        <a:t>2016, 4 </a:t>
                      </a:r>
                      <a:r>
                        <a:rPr lang="uk-UA" sz="1200" dirty="0" smtClean="0">
                          <a:latin typeface="Arial Black"/>
                          <a:ea typeface="Calibri"/>
                          <a:cs typeface="Times New Roman"/>
                        </a:rPr>
                        <a:t>місце в І міському етапі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56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Arial Black" pitchFamily="34" charset="0"/>
                          <a:ea typeface="Calibri"/>
                          <a:cs typeface="Times New Roman"/>
                        </a:rPr>
                        <a:t>Міський конкурс </a:t>
                      </a:r>
                      <a:r>
                        <a:rPr lang="uk-UA" sz="1200" dirty="0" err="1" smtClean="0">
                          <a:latin typeface="Arial Black" pitchFamily="34" charset="0"/>
                          <a:ea typeface="Calibri"/>
                          <a:cs typeface="Times New Roman"/>
                        </a:rPr>
                        <a:t>“Патріотичних</a:t>
                      </a:r>
                      <a:r>
                        <a:rPr lang="uk-UA" sz="1200" dirty="0" smtClean="0">
                          <a:latin typeface="Arial Black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uk-UA" sz="1200" dirty="0" err="1" smtClean="0">
                          <a:latin typeface="Arial Black" pitchFamily="34" charset="0"/>
                          <a:ea typeface="Calibri"/>
                          <a:cs typeface="Times New Roman"/>
                        </a:rPr>
                        <a:t>куточків”</a:t>
                      </a:r>
                      <a:r>
                        <a:rPr lang="uk-UA" sz="1200" dirty="0" smtClean="0">
                          <a:latin typeface="Arial Black" pitchFamily="34" charset="0"/>
                          <a:ea typeface="Calibri"/>
                          <a:cs typeface="Times New Roman"/>
                        </a:rPr>
                        <a:t>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err="1" smtClean="0">
                          <a:latin typeface="Arial Black" pitchFamily="34" charset="0"/>
                          <a:ea typeface="Calibri"/>
                          <a:cs typeface="Times New Roman"/>
                        </a:rPr>
                        <a:t>“Кращий</a:t>
                      </a:r>
                      <a:r>
                        <a:rPr lang="uk-UA" sz="1200" dirty="0" smtClean="0">
                          <a:latin typeface="Arial Black" pitchFamily="34" charset="0"/>
                          <a:ea typeface="Calibri"/>
                          <a:cs typeface="Times New Roman"/>
                        </a:rPr>
                        <a:t> конспект заняття з патріотичного</a:t>
                      </a:r>
                      <a:r>
                        <a:rPr lang="uk-UA" sz="1200" baseline="0" dirty="0" smtClean="0">
                          <a:latin typeface="Arial Black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uk-UA" sz="1200" baseline="0" dirty="0" err="1" smtClean="0">
                          <a:latin typeface="Arial Black" pitchFamily="34" charset="0"/>
                          <a:ea typeface="Calibri"/>
                          <a:cs typeface="Times New Roman"/>
                        </a:rPr>
                        <a:t>виховання”</a:t>
                      </a:r>
                      <a:endParaRPr lang="ru-RU" sz="12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Arial Black" pitchFamily="34" charset="0"/>
                          <a:ea typeface="Calibri"/>
                          <a:cs typeface="Times New Roman"/>
                        </a:rPr>
                        <a:t>2016</a:t>
                      </a:r>
                      <a:endParaRPr lang="ru-RU" sz="12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9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Arial Black"/>
                          <a:ea typeface="Calibri"/>
                          <a:cs typeface="Times New Roman"/>
                        </a:rPr>
                        <a:t>Обласний конкурс </a:t>
                      </a:r>
                      <a:r>
                        <a:rPr lang="uk-UA" sz="1200" dirty="0" err="1" smtClean="0">
                          <a:latin typeface="Arial Black"/>
                          <a:ea typeface="Calibri"/>
                          <a:cs typeface="Times New Roman"/>
                        </a:rPr>
                        <a:t>“Методичний</a:t>
                      </a:r>
                      <a:r>
                        <a:rPr lang="uk-UA" sz="1200" dirty="0" smtClean="0">
                          <a:latin typeface="Arial Black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uk-UA" sz="1200" dirty="0">
                          <a:latin typeface="Arial Black"/>
                          <a:ea typeface="Calibri"/>
                          <a:cs typeface="Times New Roman"/>
                        </a:rPr>
                        <a:t>кабінет дошкільного </a:t>
                      </a:r>
                      <a:r>
                        <a:rPr lang="uk-UA" sz="1200" dirty="0" err="1" smtClean="0">
                          <a:latin typeface="Arial Black"/>
                          <a:ea typeface="Calibri"/>
                          <a:cs typeface="Times New Roman"/>
                        </a:rPr>
                        <a:t>закладу”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Arial Black"/>
                          <a:ea typeface="Calibri"/>
                          <a:cs typeface="Times New Roman"/>
                        </a:rPr>
                        <a:t>2016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9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Arial Black"/>
                          <a:ea typeface="Calibri"/>
                          <a:cs typeface="Times New Roman"/>
                        </a:rPr>
                        <a:t>Обласний конкурс </a:t>
                      </a:r>
                      <a:r>
                        <a:rPr lang="uk-UA" sz="1200" dirty="0" err="1" smtClean="0">
                          <a:latin typeface="Arial Black"/>
                          <a:ea typeface="Calibri"/>
                          <a:cs typeface="Times New Roman"/>
                        </a:rPr>
                        <a:t>“Педагогічні</a:t>
                      </a:r>
                      <a:r>
                        <a:rPr lang="uk-UA" sz="1200" dirty="0" smtClean="0">
                          <a:latin typeface="Arial Black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uk-UA" sz="1200" dirty="0" err="1" smtClean="0">
                          <a:latin typeface="Arial Black"/>
                          <a:ea typeface="Calibri"/>
                          <a:cs typeface="Times New Roman"/>
                        </a:rPr>
                        <a:t>блоги”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Arial Black"/>
                          <a:ea typeface="Calibri"/>
                          <a:cs typeface="Times New Roman"/>
                        </a:rPr>
                        <a:t>2016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9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Arial Black"/>
                          <a:ea typeface="Calibri"/>
                          <a:cs typeface="Times New Roman"/>
                        </a:rPr>
                        <a:t>Всеукраїнський конкурс </a:t>
                      </a:r>
                      <a:r>
                        <a:rPr lang="uk-UA" sz="1200" dirty="0" err="1" smtClean="0">
                          <a:latin typeface="Arial Black"/>
                          <a:ea typeface="Calibri"/>
                          <a:cs typeface="Times New Roman"/>
                        </a:rPr>
                        <a:t>“Веб-</a:t>
                      </a:r>
                      <a:r>
                        <a:rPr lang="uk-UA" sz="1200" dirty="0" smtClean="0">
                          <a:latin typeface="Arial Black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uk-UA" sz="1200" dirty="0">
                          <a:latin typeface="Arial Black"/>
                          <a:ea typeface="Calibri"/>
                          <a:cs typeface="Times New Roman"/>
                        </a:rPr>
                        <a:t>сайт дошкільного </a:t>
                      </a:r>
                      <a:r>
                        <a:rPr lang="uk-UA" sz="1200" dirty="0" err="1" smtClean="0">
                          <a:latin typeface="Arial Black"/>
                          <a:ea typeface="Calibri"/>
                          <a:cs typeface="Times New Roman"/>
                        </a:rPr>
                        <a:t>закладу”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Arial Black"/>
                          <a:ea typeface="Calibri"/>
                          <a:cs typeface="Times New Roman"/>
                        </a:rPr>
                        <a:t>2017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9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Arial Black" pitchFamily="34" charset="0"/>
                          <a:ea typeface="Calibri"/>
                          <a:cs typeface="Times New Roman"/>
                        </a:rPr>
                        <a:t>Міський конкурс </a:t>
                      </a:r>
                      <a:r>
                        <a:rPr lang="uk-UA" sz="1200" dirty="0" err="1" smtClean="0">
                          <a:latin typeface="Arial Black" pitchFamily="34" charset="0"/>
                          <a:ea typeface="Calibri"/>
                          <a:cs typeface="Times New Roman"/>
                        </a:rPr>
                        <a:t>“Зроби</a:t>
                      </a:r>
                      <a:r>
                        <a:rPr lang="uk-UA" sz="1200" dirty="0" smtClean="0">
                          <a:latin typeface="Arial Black" pitchFamily="34" charset="0"/>
                          <a:ea typeface="Calibri"/>
                          <a:cs typeface="Times New Roman"/>
                        </a:rPr>
                        <a:t> життя </a:t>
                      </a:r>
                      <a:r>
                        <a:rPr lang="uk-UA" sz="1200" dirty="0" err="1" smtClean="0">
                          <a:latin typeface="Arial Black" pitchFamily="34" charset="0"/>
                          <a:ea typeface="Calibri"/>
                          <a:cs typeface="Times New Roman"/>
                        </a:rPr>
                        <a:t>яскравішим”</a:t>
                      </a:r>
                      <a:endParaRPr lang="ru-RU" sz="12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Arial Black" pitchFamily="34" charset="0"/>
                          <a:ea typeface="Calibri"/>
                          <a:cs typeface="Times New Roman"/>
                        </a:rPr>
                        <a:t>2016,</a:t>
                      </a:r>
                      <a:r>
                        <a:rPr lang="uk-UA" sz="1200" baseline="0" dirty="0" smtClean="0">
                          <a:latin typeface="Arial Black" pitchFamily="34" charset="0"/>
                          <a:ea typeface="Calibri"/>
                          <a:cs typeface="Times New Roman"/>
                        </a:rPr>
                        <a:t> сертифікат на цінний подарунок</a:t>
                      </a:r>
                      <a:endParaRPr lang="ru-RU" sz="12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9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Arial Black"/>
                          <a:ea typeface="Calibri"/>
                          <a:cs typeface="Times New Roman"/>
                        </a:rPr>
                        <a:t>Обласний конкурс </a:t>
                      </a:r>
                      <a:r>
                        <a:rPr lang="uk-UA" sz="1200" dirty="0" err="1" smtClean="0">
                          <a:latin typeface="Arial Black"/>
                          <a:ea typeface="Calibri"/>
                          <a:cs typeface="Times New Roman"/>
                        </a:rPr>
                        <a:t>“Народна</a:t>
                      </a:r>
                      <a:r>
                        <a:rPr lang="uk-UA" sz="1200" dirty="0" smtClean="0">
                          <a:latin typeface="Arial Black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uk-UA" sz="1200" dirty="0" err="1" smtClean="0">
                          <a:latin typeface="Arial Black"/>
                          <a:ea typeface="Calibri"/>
                          <a:cs typeface="Times New Roman"/>
                        </a:rPr>
                        <a:t>лялька”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Arial Black"/>
                          <a:ea typeface="Calibri"/>
                          <a:cs typeface="Times New Roman"/>
                        </a:rPr>
                        <a:t>2016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5536" y="260648"/>
            <a:ext cx="8319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Участь педагогів у міських, обласних, регіональних  конкурсах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6" name="Рисунок 5" descr="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2571744"/>
            <a:ext cx="3429024" cy="1928826"/>
          </a:xfrm>
          <a:prstGeom prst="rect">
            <a:avLst/>
          </a:prstGeom>
        </p:spPr>
      </p:pic>
      <p:pic>
        <p:nvPicPr>
          <p:cNvPr id="7" name="Рисунок 6" descr="9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0760" y="4714884"/>
            <a:ext cx="2203416" cy="2000264"/>
          </a:xfrm>
          <a:prstGeom prst="rect">
            <a:avLst/>
          </a:prstGeom>
        </p:spPr>
      </p:pic>
      <p:pic>
        <p:nvPicPr>
          <p:cNvPr id="8" name="Рисунок 7" descr="20161102_10174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5008" y="928670"/>
            <a:ext cx="2571736" cy="154304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Работа детсад\Фото и картинки на сайт\фон\images (1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784" y="0"/>
            <a:ext cx="9155784" cy="6858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85918" y="285728"/>
            <a:ext cx="571500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uk-UA" sz="16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  <a:ea typeface="Times New Roman" pitchFamily="18" charset="0"/>
                <a:cs typeface="Lucida Sans Unicode" pitchFamily="34" charset="0"/>
              </a:rPr>
              <a:t>В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Lucida Sans Unicode" pitchFamily="34" charset="0"/>
              </a:rPr>
              <a:t> І</a:t>
            </a:r>
            <a:r>
              <a:rPr kumimoji="0" lang="uk-UA" sz="1600" b="0" i="0" u="none" strike="noStrike" cap="none" normalizeH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Lucida Sans Unicode" pitchFamily="34" charset="0"/>
              </a:rPr>
              <a:t> етапі обласного спортивного конкурсу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Lucida Sans Unicode" pitchFamily="34" charset="0"/>
              </a:rPr>
              <a:t> в 2016 році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Lucida Sans Unicode" pitchFamily="34" charset="0"/>
              </a:rPr>
              <a:t>“Веселі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Lucida Sans Unicode" pitchFamily="34" charset="0"/>
              </a:rPr>
              <a:t> старти з елементами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Lucida Sans Unicode" pitchFamily="34" charset="0"/>
              </a:rPr>
              <a:t>футболу”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Lucida Sans Unicode" pitchFamily="34" charset="0"/>
              </a:rPr>
              <a:t> команда дітей дошкільного закладу зайняла перше місце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 Black" pitchFamily="34" charset="0"/>
              <a:cs typeface="Lucida Sans Unicode" pitchFamily="34" charset="0"/>
            </a:endParaRPr>
          </a:p>
        </p:txBody>
      </p:sp>
      <p:pic>
        <p:nvPicPr>
          <p:cNvPr id="7" name="Рисунок 6" descr="20140922_0931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1785926"/>
            <a:ext cx="3175022" cy="1785950"/>
          </a:xfrm>
          <a:prstGeom prst="rect">
            <a:avLst/>
          </a:prstGeom>
        </p:spPr>
      </p:pic>
      <p:pic>
        <p:nvPicPr>
          <p:cNvPr id="11" name="Рисунок 10" descr="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4071942"/>
            <a:ext cx="4421190" cy="2486919"/>
          </a:xfrm>
          <a:prstGeom prst="rect">
            <a:avLst/>
          </a:prstGeom>
        </p:spPr>
      </p:pic>
      <p:pic>
        <p:nvPicPr>
          <p:cNvPr id="8" name="Рисунок 7" descr="photofile_1464281767_1915629727_bi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4942" y="1785926"/>
            <a:ext cx="3571900" cy="2381267"/>
          </a:xfrm>
          <a:prstGeom prst="rect">
            <a:avLst/>
          </a:prstGeom>
        </p:spPr>
      </p:pic>
      <p:pic>
        <p:nvPicPr>
          <p:cNvPr id="10" name="Рисунок 9" descr="загружено (1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9256" y="4929198"/>
            <a:ext cx="3143250" cy="14478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Работа детсад\Фото и картинки на сайт\фон\images (1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784" y="0"/>
            <a:ext cx="9155784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42910" y="142852"/>
            <a:ext cx="57864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>
                <a:solidFill>
                  <a:srgbClr val="FF0000"/>
                </a:solidFill>
                <a:latin typeface="Arial Black" pitchFamily="34" charset="0"/>
              </a:rPr>
              <a:t>Програма соціальної і фінансової освіти дітей «</a:t>
            </a:r>
            <a:r>
              <a:rPr lang="uk-UA" dirty="0" err="1" smtClean="0">
                <a:solidFill>
                  <a:srgbClr val="FF0000"/>
                </a:solidFill>
                <a:latin typeface="Arial Black" pitchFamily="34" charset="0"/>
              </a:rPr>
              <a:t>Афлатун</a:t>
            </a:r>
            <a:r>
              <a:rPr lang="uk-UA" dirty="0" smtClean="0">
                <a:solidFill>
                  <a:srgbClr val="FF0000"/>
                </a:solidFill>
                <a:latin typeface="Arial Black" pitchFamily="34" charset="0"/>
              </a:rPr>
              <a:t>»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5" name="Рисунок 4" descr="DSCF79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857233"/>
            <a:ext cx="2381265" cy="1785950"/>
          </a:xfrm>
          <a:prstGeom prst="rect">
            <a:avLst/>
          </a:prstGeom>
        </p:spPr>
      </p:pic>
      <p:pic>
        <p:nvPicPr>
          <p:cNvPr id="6" name="Рисунок 5" descr="DSCF79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2786058"/>
            <a:ext cx="2357454" cy="1768090"/>
          </a:xfrm>
          <a:prstGeom prst="rect">
            <a:avLst/>
          </a:prstGeom>
        </p:spPr>
      </p:pic>
      <p:pic>
        <p:nvPicPr>
          <p:cNvPr id="8" name="Рисунок 7" descr="20161221_120159.jpg"/>
          <p:cNvPicPr>
            <a:picLocks noChangeAspect="1"/>
          </p:cNvPicPr>
          <p:nvPr/>
        </p:nvPicPr>
        <p:blipFill>
          <a:blip r:embed="rId5" cstate="print"/>
          <a:srcRect l="10000"/>
          <a:stretch>
            <a:fillRect/>
          </a:stretch>
        </p:blipFill>
        <p:spPr>
          <a:xfrm>
            <a:off x="5643570" y="2714620"/>
            <a:ext cx="2678925" cy="1785950"/>
          </a:xfrm>
          <a:prstGeom prst="rect">
            <a:avLst/>
          </a:prstGeom>
        </p:spPr>
      </p:pic>
      <p:pic>
        <p:nvPicPr>
          <p:cNvPr id="9" name="Рисунок 8" descr="PXX5NbRb5TY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43636" y="857232"/>
            <a:ext cx="2428892" cy="1821668"/>
          </a:xfrm>
          <a:prstGeom prst="rect">
            <a:avLst/>
          </a:prstGeom>
        </p:spPr>
      </p:pic>
      <p:pic>
        <p:nvPicPr>
          <p:cNvPr id="10" name="Рисунок 9" descr="GV87GVgSQ6M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71538" y="4572008"/>
            <a:ext cx="2571768" cy="1928826"/>
          </a:xfrm>
          <a:prstGeom prst="rect">
            <a:avLst/>
          </a:prstGeom>
        </p:spPr>
      </p:pic>
      <p:pic>
        <p:nvPicPr>
          <p:cNvPr id="12" name="Рисунок 11" descr="SIEvVPhYxdQ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14942" y="4572008"/>
            <a:ext cx="2500330" cy="187524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Работа детсад\Фото и картинки на сайт\фон\images (1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784" cy="6858000"/>
          </a:xfrm>
          <a:prstGeom prst="rect">
            <a:avLst/>
          </a:prstGeom>
          <a:noFill/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285852" y="785794"/>
            <a:ext cx="6643734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Діяльність педагогічного колективу  КДНЗ спрямована на створення належних умов для ефективного та розвивального начально-виховного процесу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 Black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розвиток пізнавальної активності, творчих можливостей, схильностей та здібностей дітей шляхом використання різноманітних ігрових технологій як пріоритетного засобу забезпечення життєвої компетентності особистості;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- підвищення рівня якості освіти через активне запровадження педагогами інноваційних освітніх технологій,широке використання інформаційно-комунікаційних технологій у роботі з дітьми та батьками;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- забезпечення високого рівня навчально-виховної роботи з дітьми групи ЗПР та вадами  мовлення щодо формування життєвої компетентності, їх соціальної адаптації та реабілітації і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корекційної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роботи.</a:t>
            </a: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Работа детсад\Фото и картинки на сайт\фон\images (1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784" cy="6858000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472" y="285728"/>
            <a:ext cx="2643206" cy="1982405"/>
          </a:xfrm>
          <a:prstGeom prst="rect">
            <a:avLst/>
          </a:prstGeom>
          <a:ln w="88900" cap="sq">
            <a:noFill/>
            <a:miter lim="800000"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405"/>
          <a:stretch>
            <a:fillRect/>
          </a:stretch>
        </p:blipFill>
        <p:spPr>
          <a:xfrm>
            <a:off x="6215074" y="4857760"/>
            <a:ext cx="2500330" cy="1857388"/>
          </a:xfrm>
          <a:prstGeom prst="rect">
            <a:avLst/>
          </a:prstGeom>
          <a:ln w="88900" cap="sq">
            <a:noFill/>
            <a:miter lim="800000"/>
          </a:ln>
          <a:effectLst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43570" y="285728"/>
            <a:ext cx="2783323" cy="1950209"/>
          </a:xfrm>
          <a:prstGeom prst="rect">
            <a:avLst/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467"/>
          <a:stretch>
            <a:fillRect/>
          </a:stretch>
        </p:blipFill>
        <p:spPr>
          <a:xfrm>
            <a:off x="214282" y="4786322"/>
            <a:ext cx="2571768" cy="1928826"/>
          </a:xfrm>
          <a:prstGeom prst="rect">
            <a:avLst/>
          </a:prstGeom>
          <a:ln w="88900" cap="sq">
            <a:noFill/>
            <a:miter lim="800000"/>
          </a:ln>
          <a:effectLst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57422" y="2428868"/>
            <a:ext cx="3809995" cy="2143122"/>
          </a:xfrm>
          <a:prstGeom prst="rect">
            <a:avLst/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4678" y="4857760"/>
            <a:ext cx="2500330" cy="1875248"/>
          </a:xfrm>
          <a:prstGeom prst="rect">
            <a:avLst/>
          </a:prstGeom>
          <a:ln w="88900" cap="sq">
            <a:noFill/>
            <a:miter lim="800000"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Работа детсад\Фото и картинки на сайт\фон\images (1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784" y="0"/>
            <a:ext cx="9155784" cy="6858000"/>
          </a:xfrm>
          <a:prstGeom prst="rect">
            <a:avLst/>
          </a:prstGeom>
          <a:noFill/>
        </p:spPr>
      </p:pic>
      <p:pic>
        <p:nvPicPr>
          <p:cNvPr id="3" name="Рисунок 2" descr="5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428604"/>
            <a:ext cx="4445030" cy="250033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" name="Рисунок 3" descr="6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5970" y="1071546"/>
            <a:ext cx="4318030" cy="2428892"/>
          </a:xfrm>
          <a:prstGeom prst="rect">
            <a:avLst/>
          </a:prstGeom>
        </p:spPr>
      </p:pic>
      <p:pic>
        <p:nvPicPr>
          <p:cNvPr id="5" name="Рисунок 4" descr="14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596" y="3786190"/>
            <a:ext cx="4572032" cy="2571768"/>
          </a:xfrm>
          <a:prstGeom prst="rect">
            <a:avLst/>
          </a:prstGeom>
        </p:spPr>
      </p:pic>
      <p:pic>
        <p:nvPicPr>
          <p:cNvPr id="6" name="Рисунок 5" descr="13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7884" y="3571876"/>
            <a:ext cx="2922715" cy="292893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Работа детсад\Фото и картинки на сайт\фон\images (1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784" y="0"/>
            <a:ext cx="9155784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00298" y="28572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Гуртки з розвитку творчих здібностей дітей 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" name="Рисунок 3" descr="20150409_1137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142984"/>
            <a:ext cx="3810028" cy="2143140"/>
          </a:xfrm>
          <a:prstGeom prst="rect">
            <a:avLst/>
          </a:prstGeom>
        </p:spPr>
      </p:pic>
      <p:pic>
        <p:nvPicPr>
          <p:cNvPr id="5" name="Рисунок 4" descr="20150409_1132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1071546"/>
            <a:ext cx="3749546" cy="2109120"/>
          </a:xfrm>
          <a:prstGeom prst="rect">
            <a:avLst/>
          </a:prstGeom>
        </p:spPr>
      </p:pic>
      <p:pic>
        <p:nvPicPr>
          <p:cNvPr id="6" name="Рисунок 5" descr="DSC06607.JPG"/>
          <p:cNvPicPr>
            <a:picLocks noChangeAspect="1"/>
          </p:cNvPicPr>
          <p:nvPr/>
        </p:nvPicPr>
        <p:blipFill>
          <a:blip r:embed="rId5" cstate="print"/>
          <a:srcRect r="8263"/>
          <a:stretch>
            <a:fillRect/>
          </a:stretch>
        </p:blipFill>
        <p:spPr>
          <a:xfrm>
            <a:off x="428596" y="3786190"/>
            <a:ext cx="3611708" cy="2214578"/>
          </a:xfrm>
          <a:prstGeom prst="rect">
            <a:avLst/>
          </a:prstGeom>
          <a:ln w="88900" cap="sq">
            <a:noFill/>
            <a:miter lim="800000"/>
          </a:ln>
          <a:effectLst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7752" y="3714752"/>
            <a:ext cx="3810026" cy="2143140"/>
          </a:xfrm>
          <a:prstGeom prst="rect">
            <a:avLst/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Работа детсад\Фото и картинки на сайт\фон\images (1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784" y="0"/>
            <a:ext cx="9155784" cy="6858000"/>
          </a:xfrm>
          <a:prstGeom prst="rect">
            <a:avLst/>
          </a:prstGeom>
          <a:noFill/>
        </p:spPr>
      </p:pic>
      <p:pic>
        <p:nvPicPr>
          <p:cNvPr id="3" name="Рисунок 2" descr="5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714356"/>
            <a:ext cx="3778248" cy="2125265"/>
          </a:xfrm>
          <a:prstGeom prst="rect">
            <a:avLst/>
          </a:prstGeom>
        </p:spPr>
      </p:pic>
      <p:pic>
        <p:nvPicPr>
          <p:cNvPr id="5" name="Рисунок 4" descr="photofile_1463219289_1561454502_bi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4" y="1714488"/>
            <a:ext cx="3643318" cy="2428879"/>
          </a:xfrm>
          <a:prstGeom prst="rect">
            <a:avLst/>
          </a:prstGeom>
        </p:spPr>
      </p:pic>
      <p:pic>
        <p:nvPicPr>
          <p:cNvPr id="6" name="Рисунок 5" descr="загружено (3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596" y="3500438"/>
            <a:ext cx="3929090" cy="293170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Работа детсад\Фото и картинки на сайт\фон\images (1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784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59832" y="404664"/>
            <a:ext cx="4483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Конкурси та заходи  з  батьками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908721"/>
            <a:ext cx="3584398" cy="20162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3068960"/>
            <a:ext cx="2611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  <a:latin typeface="Monotype Corsiva" pitchFamily="66" charset="0"/>
              </a:rPr>
              <a:t>Весняна квіточка для мами</a:t>
            </a: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8" name="Рисунок 7" descr="2_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908720"/>
            <a:ext cx="3456384" cy="194421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84168" y="3068960"/>
            <a:ext cx="1571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  <a:latin typeface="Monotype Corsiva" pitchFamily="66" charset="0"/>
              </a:rPr>
              <a:t>Народна лялька</a:t>
            </a: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0" name="Рисунок 9" descr="IMG_857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3643314"/>
            <a:ext cx="3429024" cy="228601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42976" y="6072206"/>
            <a:ext cx="2129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  <a:latin typeface="Monotype Corsiva" pitchFamily="66" charset="0"/>
              </a:rPr>
              <a:t>Годівничка для птахів</a:t>
            </a: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2" name="Рисунок 11" descr="20161013_10325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29190" y="3643314"/>
            <a:ext cx="3571900" cy="21431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857884" y="6000768"/>
            <a:ext cx="2438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  <a:latin typeface="Monotype Corsiva" pitchFamily="66" charset="0"/>
              </a:rPr>
              <a:t>День захисника Вітчизни</a:t>
            </a: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Работа детсад\Фото и картинки на сайт\фон\images (1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784" y="0"/>
            <a:ext cx="9155784" cy="685800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20" y="857232"/>
            <a:ext cx="3286148" cy="2464611"/>
          </a:xfrm>
          <a:prstGeom prst="rect">
            <a:avLst/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2976" y="3643314"/>
            <a:ext cx="3026519" cy="2269889"/>
          </a:xfrm>
          <a:prstGeom prst="rect">
            <a:avLst/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3505" y="857232"/>
            <a:ext cx="3286148" cy="2464611"/>
          </a:xfrm>
          <a:prstGeom prst="rect">
            <a:avLst/>
          </a:prstGeom>
          <a:ln w="88900" cap="sq">
            <a:noFill/>
            <a:miter lim="800000"/>
          </a:ln>
          <a:effectLst/>
        </p:spPr>
      </p:pic>
      <p:pic>
        <p:nvPicPr>
          <p:cNvPr id="6" name="Рисунок 5" descr="загружено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0628" y="4500570"/>
            <a:ext cx="3200400" cy="142875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Работа детсад\Фото и картинки на сайт\фон\images (1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784" y="0"/>
            <a:ext cx="9155784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071934" y="928670"/>
            <a:ext cx="39290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Конкурс міні – проектів «Місто своїми руками»: </a:t>
            </a:r>
            <a:r>
              <a:rPr lang="uk-UA" sz="16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2016 рік – перемога з проектом «Подорож до країни дорожніх знаків» </a:t>
            </a:r>
            <a:endParaRPr lang="ru-RU" sz="1600" dirty="0">
              <a:solidFill>
                <a:schemeClr val="accent5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28860" y="285728"/>
            <a:ext cx="46041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Регіональні конкурси</a:t>
            </a:r>
            <a:endParaRPr lang="ru-RU" sz="2800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71670" y="2714620"/>
            <a:ext cx="35719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b="1" dirty="0" smtClean="0">
                <a:solidFill>
                  <a:srgbClr val="FF0000"/>
                </a:solidFill>
                <a:latin typeface="Arial Black" pitchFamily="34" charset="0"/>
              </a:rPr>
              <a:t>Конкурс міні – проектів «Місто своїми руками»: 2015 рік – перемога з проектом «Турбота про дитину сьогодні-добробут країни завтра»</a:t>
            </a:r>
            <a:endParaRPr lang="ru-RU" sz="1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8" name="Рисунок 7" descr="1173_4-169x1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70" y="2214554"/>
            <a:ext cx="3197175" cy="2081002"/>
          </a:xfrm>
          <a:prstGeom prst="rect">
            <a:avLst/>
          </a:prstGeom>
        </p:spPr>
      </p:pic>
      <p:pic>
        <p:nvPicPr>
          <p:cNvPr id="9" name="Рисунок 8" descr="IMG_80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928670"/>
            <a:ext cx="2714644" cy="1809763"/>
          </a:xfrm>
          <a:prstGeom prst="rect">
            <a:avLst/>
          </a:prstGeom>
        </p:spPr>
      </p:pic>
      <p:pic>
        <p:nvPicPr>
          <p:cNvPr id="10" name="Рисунок 9" descr="Изображение 3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4429132"/>
            <a:ext cx="3107552" cy="2071702"/>
          </a:xfrm>
          <a:prstGeom prst="rect">
            <a:avLst/>
          </a:prstGeom>
        </p:spPr>
      </p:pic>
      <p:pic>
        <p:nvPicPr>
          <p:cNvPr id="12" name="Рисунок 11" descr="Изображение 28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4429132"/>
            <a:ext cx="3036051" cy="202403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Работа детсад\Фото и картинки на сайт\фон\images (1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784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728" y="642918"/>
            <a:ext cx="65722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uk-UA" sz="16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Конкурс «Відкрий серце новорічним дивам» - І місце в номінації «Святкове вбрання підприємств та організацій різних форм власності до Новорічних та Різдвяних свят» </a:t>
            </a:r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Рисунок 5" descr="DSC0676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785926"/>
            <a:ext cx="2794020" cy="1571636"/>
          </a:xfrm>
          <a:prstGeom prst="rect">
            <a:avLst/>
          </a:prstGeom>
        </p:spPr>
      </p:pic>
      <p:pic>
        <p:nvPicPr>
          <p:cNvPr id="7" name="Рисунок 6" descr="DSC0678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60" y="1785926"/>
            <a:ext cx="2400300" cy="4267200"/>
          </a:xfrm>
          <a:prstGeom prst="rect">
            <a:avLst/>
          </a:prstGeom>
        </p:spPr>
      </p:pic>
      <p:pic>
        <p:nvPicPr>
          <p:cNvPr id="8" name="Рисунок 7" descr="DSC0684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1802" y="3500438"/>
            <a:ext cx="2714644" cy="1526987"/>
          </a:xfrm>
          <a:prstGeom prst="rect">
            <a:avLst/>
          </a:prstGeom>
        </p:spPr>
      </p:pic>
      <p:pic>
        <p:nvPicPr>
          <p:cNvPr id="9" name="Рисунок 8" descr="ok-saved-image-B988E50E9C5BCB46BBBDF28FFF6FF2CB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034" y="3786190"/>
            <a:ext cx="1982387" cy="264318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Работа детсад\Фото и картинки на сайт\фон\images (1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784" y="0"/>
            <a:ext cx="9155784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571604" y="357166"/>
            <a:ext cx="564357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uk-UA" sz="1600" dirty="0" smtClean="0">
                <a:latin typeface="Arial Black" pitchFamily="34" charset="0"/>
              </a:rPr>
              <a:t>Згідно із Законом України «Про охорону праці» у дошкільному закладі здійснюється робота з охорони праці і техніки безпеки, призначені відповідальні з питань охорони праці, затверджені інструкції з безпеки на робочому місці і безпеки організації життєдіяльності дітей та учасників навчально – виховного процесу. </a:t>
            </a:r>
            <a:endParaRPr lang="ru-RU" sz="1600" dirty="0">
              <a:latin typeface="Arial Black" pitchFamily="34" charset="0"/>
            </a:endParaRPr>
          </a:p>
        </p:txBody>
      </p:sp>
      <p:pic>
        <p:nvPicPr>
          <p:cNvPr id="5" name="Рисунок 4" descr="загружено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2428868"/>
            <a:ext cx="3576259" cy="3643314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Работа детсад\Фото и картинки на сайт\фон\images (1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784" cy="6858000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928662" y="3429000"/>
            <a:ext cx="44291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Аналіз захворюваності дітей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 Black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4143380"/>
          <a:ext cx="6096001" cy="1469053"/>
        </p:xfrm>
        <a:graphic>
          <a:graphicData uri="http://schemas.openxmlformats.org/drawingml/2006/table">
            <a:tbl>
              <a:tblPr/>
              <a:tblGrid>
                <a:gridCol w="2790849"/>
                <a:gridCol w="1652576"/>
                <a:gridCol w="1652576"/>
              </a:tblGrid>
              <a:tr h="2087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Показники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69" marR="68069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uk-UA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en-US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-20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uk-UA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н.р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69" marR="680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uk-UA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en-US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-20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uk-UA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н.р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69" marR="680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4174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Кількість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днів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2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пропущених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дитиною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по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хворобі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69" marR="68069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Times New Roman"/>
                          <a:ea typeface="Times New Roman"/>
                          <a:cs typeface="Times New Roman"/>
                        </a:rPr>
                        <a:t>2.3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69" marR="680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Times New Roman"/>
                          <a:cs typeface="Times New Roman"/>
                        </a:rPr>
                        <a:t>1.8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69" marR="680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4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Кількість випадків захворювання на ГРЗ на 1000 населення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69" marR="68069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Times New Roman"/>
                          <a:ea typeface="Times New Roman"/>
                          <a:cs typeface="Times New Roman"/>
                        </a:rPr>
                        <a:t>53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69" marR="680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Times New Roman"/>
                          <a:cs typeface="Times New Roman"/>
                        </a:rPr>
                        <a:t>47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69" marR="680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4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Кількість випадків захворювання на 1000 населення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69" marR="68069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Times New Roman"/>
                          <a:ea typeface="Times New Roman"/>
                          <a:cs typeface="Times New Roman"/>
                        </a:rPr>
                        <a:t>424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69" marR="680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Times New Roman"/>
                          <a:ea typeface="Times New Roman"/>
                          <a:cs typeface="Times New Roman"/>
                        </a:rPr>
                        <a:t>365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69" marR="680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72132" y="642918"/>
            <a:ext cx="2952770" cy="2214578"/>
          </a:xfrm>
          <a:prstGeom prst="rect">
            <a:avLst/>
          </a:prstGeom>
          <a:ln w="88900" cap="sq">
            <a:noFill/>
            <a:miter lim="800000"/>
          </a:ln>
          <a:effectLst/>
        </p:spPr>
      </p:pic>
      <p:pic>
        <p:nvPicPr>
          <p:cNvPr id="9" name="Рисунок 8" descr="загружено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16" y="3143248"/>
            <a:ext cx="1724025" cy="197167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42844" y="357166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1600" dirty="0" smtClean="0">
                <a:latin typeface="Arial Black" pitchFamily="34" charset="0"/>
              </a:rPr>
              <a:t>Лікувально-профілактична робота в КДНЗ «Попелюшка» передбачає постійне надання невідкладної медичної допомоги дітям у разі гострого захворювання або травми, здійснення щоденного огляду дітей щодо виявлення у них ознак захворювань. </a:t>
            </a:r>
            <a:endParaRPr lang="ru-RU" sz="16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Работа детсад\Фото и картинки на сайт\фон\images (1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784" y="0"/>
            <a:ext cx="9155784" cy="685800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9388"/>
          <a:stretch>
            <a:fillRect/>
          </a:stretch>
        </p:blipFill>
        <p:spPr>
          <a:xfrm>
            <a:off x="2857488" y="3571876"/>
            <a:ext cx="3143272" cy="2503968"/>
          </a:xfrm>
          <a:prstGeom prst="rect">
            <a:avLst/>
          </a:prstGeom>
          <a:ln w="88900" cap="sq">
            <a:noFill/>
            <a:miter lim="800000"/>
          </a:ln>
          <a:effec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110"/>
          <a:stretch>
            <a:fillRect/>
          </a:stretch>
        </p:blipFill>
        <p:spPr>
          <a:xfrm>
            <a:off x="5143504" y="642918"/>
            <a:ext cx="3499128" cy="2428892"/>
          </a:xfrm>
          <a:prstGeom prst="rect">
            <a:avLst/>
          </a:prstGeom>
          <a:ln w="88900" cap="sq">
            <a:noFill/>
            <a:miter lim="800000"/>
          </a:ln>
          <a:effectLst/>
        </p:spPr>
      </p:pic>
      <p:pic>
        <p:nvPicPr>
          <p:cNvPr id="5" name="Рисунок 4" descr="image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596" y="571480"/>
            <a:ext cx="3300436" cy="2357454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Работа детсад\Фото и картинки на сайт\фон\images (1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784" y="0"/>
            <a:ext cx="9155784" cy="6858000"/>
          </a:xfrm>
          <a:prstGeom prst="rect">
            <a:avLst/>
          </a:prstGeom>
          <a:noFill/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000100" y="214290"/>
            <a:ext cx="7143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16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оціально – педагогічний супровід дітей-сиріт, дітей,   що мають статус позбавлених батьківського піклування, дітей з малозабезпечених, багатодітних сімей, дітей одиноких матерів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71934" y="5286388"/>
            <a:ext cx="44807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>
                <a:solidFill>
                  <a:srgbClr val="FF0000"/>
                </a:solidFill>
                <a:latin typeface="Arial Black" pitchFamily="34" charset="0"/>
              </a:rPr>
              <a:t>- </a:t>
            </a:r>
            <a:r>
              <a:rPr lang="uk-UA" sz="1400" dirty="0" err="1" smtClean="0">
                <a:solidFill>
                  <a:srgbClr val="FF0000"/>
                </a:solidFill>
                <a:latin typeface="Arial Black" pitchFamily="34" charset="0"/>
              </a:rPr>
              <a:t>психолого</a:t>
            </a:r>
            <a:r>
              <a:rPr lang="uk-UA" sz="1400" dirty="0" smtClean="0">
                <a:solidFill>
                  <a:srgbClr val="FF0000"/>
                </a:solidFill>
                <a:latin typeface="Arial Black" pitchFamily="34" charset="0"/>
              </a:rPr>
              <a:t> – педагогічне консультування</a:t>
            </a:r>
            <a:endParaRPr lang="ru-RU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4429132"/>
            <a:ext cx="44037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>
                <a:solidFill>
                  <a:srgbClr val="FF0000"/>
                </a:solidFill>
                <a:latin typeface="Arial Black" pitchFamily="34" charset="0"/>
              </a:rPr>
              <a:t>- просвітницька та профілактична робота</a:t>
            </a:r>
            <a:endParaRPr lang="ru-RU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7" name="Рисунок 6" descr="DSCF02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643050"/>
            <a:ext cx="2857520" cy="2143140"/>
          </a:xfrm>
          <a:prstGeom prst="rect">
            <a:avLst/>
          </a:prstGeom>
        </p:spPr>
      </p:pic>
      <p:pic>
        <p:nvPicPr>
          <p:cNvPr id="8" name="Рисунок 7" descr="DSC044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86182" y="1428736"/>
            <a:ext cx="2571768" cy="192882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57950" y="3357562"/>
            <a:ext cx="2500330" cy="1875248"/>
          </a:xfrm>
          <a:prstGeom prst="rect">
            <a:avLst/>
          </a:prstGeom>
          <a:ln w="88900" cap="sq">
            <a:noFill/>
            <a:miter lim="800000"/>
          </a:ln>
          <a:effectLst/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786" y="4786322"/>
            <a:ext cx="2500330" cy="1875248"/>
          </a:xfrm>
          <a:prstGeom prst="rect">
            <a:avLst/>
          </a:prstGeom>
          <a:ln w="88900" cap="sq">
            <a:noFill/>
            <a:miter lim="800000"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Работа детсад\Фото и картинки на сайт\фон\images (1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784" cy="6858000"/>
          </a:xfrm>
          <a:prstGeom prst="rect">
            <a:avLst/>
          </a:prstGeom>
          <a:noFill/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285852" y="285728"/>
            <a:ext cx="692948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Фінансово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матеріальне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зміцнення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закладу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відбува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ється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за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рахунок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бюджетних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коштів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та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позабюджетних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благодійних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внесків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14348" y="1220724"/>
          <a:ext cx="7786741" cy="4994353"/>
        </p:xfrm>
        <a:graphic>
          <a:graphicData uri="http://schemas.openxmlformats.org/drawingml/2006/table">
            <a:tbl>
              <a:tblPr/>
              <a:tblGrid>
                <a:gridCol w="642832"/>
                <a:gridCol w="732546"/>
                <a:gridCol w="703583"/>
                <a:gridCol w="755152"/>
                <a:gridCol w="671794"/>
                <a:gridCol w="631529"/>
                <a:gridCol w="631529"/>
                <a:gridCol w="712060"/>
                <a:gridCol w="637886"/>
                <a:gridCol w="637886"/>
                <a:gridCol w="1029944"/>
              </a:tblGrid>
              <a:tr h="3448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Вересень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Жовтень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Листопад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Грудень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ічень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Лютий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Березень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Квітень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травень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загалом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8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Група 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180.00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195.00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105.00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120.00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100.00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120.00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110.00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125.00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125.00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1180.00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8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Група 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345.00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255.00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450.00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330.00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315.00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330.00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300.00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270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.00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450.00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3045.00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8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Група 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300.00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300.00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300.00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300.00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270.00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270.00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270.00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270.00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255.00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2535.00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8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Група 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220.00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220.00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120.00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125.00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120.00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120.00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110.00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125.00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125.00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1285.00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8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Група 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220.00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190.00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165.00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195.00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160.00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180.00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140.00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140.00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150.00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1540.00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6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latin typeface="Times New Roman"/>
                          <a:ea typeface="Times New Roman"/>
                          <a:cs typeface="Times New Roman"/>
                        </a:rPr>
                        <a:t>Група 10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400.00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300.00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300.00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300.00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300.00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300.00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100.00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100.00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100.00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2200.00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48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Група  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260.00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300.00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200.00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200.00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250.00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250.00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200.00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200.00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200.00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2060.00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8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Група 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300.00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300.00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300.00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200.00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latin typeface="Times New Roman"/>
                          <a:ea typeface="Times New Roman"/>
                          <a:cs typeface="Times New Roman"/>
                        </a:rPr>
                        <a:t>300.00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300.00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300.00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300.00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300.00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2600.00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8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Група 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560.00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555.00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555.00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555.00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latin typeface="Times New Roman"/>
                          <a:ea typeface="Times New Roman"/>
                          <a:cs typeface="Times New Roman"/>
                        </a:rPr>
                        <a:t>555.00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555.00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latin typeface="Times New Roman"/>
                          <a:ea typeface="Times New Roman"/>
                          <a:cs typeface="Times New Roman"/>
                        </a:rPr>
                        <a:t>555.00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555.00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555.00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5000.00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8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загалом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2785.00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2615.00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2495.00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2325.00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latin typeface="Times New Roman"/>
                          <a:ea typeface="Times New Roman"/>
                          <a:cs typeface="Times New Roman"/>
                        </a:rPr>
                        <a:t>2370.00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latin typeface="Times New Roman"/>
                          <a:ea typeface="Times New Roman"/>
                          <a:cs typeface="Times New Roman"/>
                        </a:rPr>
                        <a:t>2425.00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latin typeface="Times New Roman"/>
                          <a:ea typeface="Times New Roman"/>
                          <a:cs typeface="Times New Roman"/>
                        </a:rPr>
                        <a:t>2085.00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2085.00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2260.00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21445.00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4209"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25975" algn="ctr"/>
                        </a:tabLst>
                      </a:pPr>
                      <a:r>
                        <a:rPr lang="uk-UA" sz="1100" dirty="0">
                          <a:latin typeface="Times New Roman"/>
                          <a:ea typeface="Times New Roman"/>
                          <a:cs typeface="Times New Roman"/>
                        </a:rPr>
                        <a:t>      Залишок на 01.09.2016 р.                                                                                               250.00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25975" algn="ctr"/>
                        </a:tabLst>
                      </a:pPr>
                      <a:r>
                        <a:rPr lang="uk-UA" sz="1100" dirty="0">
                          <a:latin typeface="Times New Roman"/>
                          <a:ea typeface="Times New Roman"/>
                          <a:cs typeface="Times New Roman"/>
                        </a:rPr>
                        <a:t>      Внески від батьків дітей які поступили у садочок з </a:t>
                      </a:r>
                      <a:r>
                        <a:rPr lang="uk-UA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вересня  2016	                   </a:t>
                      </a:r>
                      <a:r>
                        <a:rPr lang="uk-UA" sz="1100" dirty="0">
                          <a:latin typeface="Times New Roman"/>
                          <a:ea typeface="Times New Roman"/>
                          <a:cs typeface="Times New Roman"/>
                        </a:rPr>
                        <a:t>600.00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72250" algn="l"/>
                        </a:tabLst>
                      </a:pPr>
                      <a:r>
                        <a:rPr lang="uk-UA" sz="1100" dirty="0">
                          <a:latin typeface="Times New Roman"/>
                          <a:ea typeface="Times New Roman"/>
                          <a:cs typeface="Times New Roman"/>
                        </a:rPr>
                        <a:t>     Придбання бактерицидних ламп (7шт. )                                                                  4595.00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28850" algn="l"/>
                          <a:tab pos="6572250" algn="l"/>
                        </a:tabLst>
                      </a:pPr>
                      <a:r>
                        <a:rPr lang="uk-UA" sz="1100" dirty="0">
                          <a:latin typeface="Times New Roman"/>
                          <a:ea typeface="Times New Roman"/>
                          <a:cs typeface="Times New Roman"/>
                        </a:rPr>
                        <a:t>      </a:t>
                      </a:r>
                      <a:r>
                        <a:rPr lang="uk-UA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Протвені</a:t>
                      </a:r>
                      <a:r>
                        <a:rPr lang="uk-UA" sz="1100" dirty="0">
                          <a:latin typeface="Times New Roman"/>
                          <a:ea typeface="Times New Roman"/>
                          <a:cs typeface="Times New Roman"/>
                        </a:rPr>
                        <a:t> ( 8 штук)	                                                                            720.00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latin typeface="Times New Roman"/>
                          <a:ea typeface="Times New Roman"/>
                          <a:cs typeface="Times New Roman"/>
                        </a:rPr>
                        <a:t>Всього зібрано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27610.00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Работа детсад\Фото и картинки на сайт\фон\images (1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784" y="0"/>
            <a:ext cx="9155784" cy="6858000"/>
          </a:xfrm>
          <a:prstGeom prst="rect">
            <a:avLst/>
          </a:prstGeom>
          <a:noFill/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785918" y="214290"/>
            <a:ext cx="59293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19350" algn="l"/>
              </a:tabLst>
            </a:pPr>
            <a:r>
              <a:rPr lang="uk-UA" b="1" dirty="0">
                <a:latin typeface="Arial Black" pitchFamily="34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итрати за 2016-2017 навчальний рік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1935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85785" y="785794"/>
          <a:ext cx="7715305" cy="5486284"/>
        </p:xfrm>
        <a:graphic>
          <a:graphicData uri="http://schemas.openxmlformats.org/drawingml/2006/table">
            <a:tbl>
              <a:tblPr/>
              <a:tblGrid>
                <a:gridCol w="630381"/>
                <a:gridCol w="4519068"/>
                <a:gridCol w="2565856"/>
              </a:tblGrid>
              <a:tr h="4526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№ з/п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Назва витрат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Витрачена сума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42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Times New Roman"/>
                          <a:cs typeface="Times New Roman"/>
                        </a:rPr>
                        <a:t>Сантехнічне обладнання, електроприлади</a:t>
                      </a: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 та обладнання ( крани, гайки, хомути, диски на болгарку, лампи, проводка, шланги на крани, замки, ревізія бака, ремонт печі та холодильної шафи, сифони, розетки, крани Маєвського,)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4231 грн. 15 коп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05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Times New Roman"/>
                          <a:cs typeface="Times New Roman"/>
                        </a:rPr>
                        <a:t>Канцтовари та виготовлення костюмів</a:t>
                      </a: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 і прикрашання </a:t>
                      </a:r>
                      <a:r>
                        <a:rPr lang="uk-UA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музиної</a:t>
                      </a: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 зали (придбання та заправка картриджів на принтери, ТО принтерів, тканини, стрічка, нитки, </a:t>
                      </a:r>
                      <a:r>
                        <a:rPr lang="uk-UA" sz="1400" dirty="0" err="1">
                          <a:latin typeface="Times New Roman"/>
                          <a:ea typeface="Times New Roman"/>
                          <a:cs typeface="Times New Roman"/>
                        </a:rPr>
                        <a:t>упаковочний</a:t>
                      </a: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 матеріал, колонки музичні, шинування програми, плівка для ламінування, диски, підписка газет)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3882 грн. 97 коп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64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Times New Roman"/>
                          <a:cs typeface="Times New Roman"/>
                        </a:rPr>
                        <a:t>Придбання: </a:t>
                      </a:r>
                      <a:r>
                        <a:rPr lang="uk-UA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пилосос </a:t>
                      </a:r>
                      <a:r>
                        <a:rPr lang="uk-UA" sz="1400" b="1" dirty="0">
                          <a:latin typeface="Times New Roman"/>
                          <a:ea typeface="Times New Roman"/>
                          <a:cs typeface="Times New Roman"/>
                        </a:rPr>
                        <a:t>б/у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Times New Roman"/>
                          <a:cs typeface="Times New Roman"/>
                        </a:rPr>
                        <a:t>                      </a:t>
                      </a:r>
                      <a:r>
                        <a:rPr lang="uk-UA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uk-UA" sz="1400" b="1" dirty="0">
                          <a:latin typeface="Times New Roman"/>
                          <a:ea typeface="Times New Roman"/>
                          <a:cs typeface="Times New Roman"/>
                        </a:rPr>
                        <a:t>шуруповерт б/у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Times New Roman"/>
                          <a:cs typeface="Times New Roman"/>
                        </a:rPr>
                        <a:t>                  </a:t>
                      </a:r>
                      <a:r>
                        <a:rPr lang="uk-UA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</a:t>
                      </a:r>
                      <a:r>
                        <a:rPr lang="uk-UA" sz="1400" b="1" dirty="0">
                          <a:latin typeface="Times New Roman"/>
                          <a:ea typeface="Times New Roman"/>
                          <a:cs typeface="Times New Roman"/>
                        </a:rPr>
                        <a:t>лампи бактерицидні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52500" algn="l"/>
                        </a:tabLst>
                      </a:pPr>
                      <a:r>
                        <a:rPr lang="uk-UA" sz="1400" b="1" baseline="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4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           </a:t>
                      </a:r>
                      <a:r>
                        <a:rPr lang="uk-UA" sz="14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протвені</a:t>
                      </a:r>
                      <a:r>
                        <a:rPr lang="uk-UA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400" b="1" dirty="0">
                          <a:latin typeface="Times New Roman"/>
                          <a:ea typeface="Times New Roman"/>
                          <a:cs typeface="Times New Roman"/>
                        </a:rPr>
                        <a:t>(деко)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7100 грн.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42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Times New Roman"/>
                          <a:cs typeface="Times New Roman"/>
                        </a:rPr>
                        <a:t>Будівельні матеріали </a:t>
                      </a: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(шпаклівка, гвіздки, дюбеля, </a:t>
                      </a:r>
                      <a:r>
                        <a:rPr lang="uk-UA" sz="1400" dirty="0" err="1">
                          <a:latin typeface="Times New Roman"/>
                          <a:ea typeface="Times New Roman"/>
                          <a:cs typeface="Times New Roman"/>
                        </a:rPr>
                        <a:t>саморізи</a:t>
                      </a: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, шпателя, щітки малярні, клей, </a:t>
                      </a:r>
                      <a:r>
                        <a:rPr lang="uk-UA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валіки</a:t>
                      </a: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, лутки, дверні, скоби, фарба водоемульсійна, шланг для поливу, запчастини на </a:t>
                      </a:r>
                      <a:r>
                        <a:rPr lang="uk-UA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бензокосу</a:t>
                      </a: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, бензин на </a:t>
                      </a:r>
                      <a:r>
                        <a:rPr lang="uk-UA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бензокосу</a:t>
                      </a: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6663 грн.91коп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01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Times New Roman"/>
                          <a:cs typeface="Times New Roman"/>
                        </a:rPr>
                        <a:t>Витрачено з період  01.09.2016 – 31.05.2017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21878 грн.03 коп.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Работа детсад\Фото и картинки на сайт\фон\images (1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784" y="0"/>
            <a:ext cx="9155784" cy="6858000"/>
          </a:xfrm>
          <a:prstGeom prst="rect">
            <a:avLst/>
          </a:prstGeom>
          <a:noFill/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71604" y="285729"/>
            <a:ext cx="63579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19350" algn="l"/>
              </a:tabLst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Ремонт літо 2017 рік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1935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71538" y="928670"/>
          <a:ext cx="7500989" cy="5143536"/>
        </p:xfrm>
        <a:graphic>
          <a:graphicData uri="http://schemas.openxmlformats.org/drawingml/2006/table">
            <a:tbl>
              <a:tblPr/>
              <a:tblGrid>
                <a:gridCol w="612870"/>
                <a:gridCol w="4393537"/>
                <a:gridCol w="2494582"/>
              </a:tblGrid>
              <a:tr h="8231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№ з/п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Назва витрат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Витрачена сума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7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Times New Roman"/>
                          <a:cs typeface="Times New Roman"/>
                        </a:rPr>
                        <a:t>Сантехнічне обладнання, електроприлади</a:t>
                      </a: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942 грн.90 коп.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7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Times New Roman"/>
                          <a:cs typeface="Times New Roman"/>
                        </a:rPr>
                        <a:t>Будівельні матеріали 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2967 грн.95 коп.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15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Times New Roman"/>
                          <a:cs typeface="Times New Roman"/>
                        </a:rPr>
                        <a:t>Придбання: металопластикові двері з роздачею на харчоблок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4520 грн.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57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Times New Roman"/>
                          <a:cs typeface="Times New Roman"/>
                        </a:rPr>
                        <a:t>Канцтовари </a:t>
                      </a: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 (придбання та заправка картриджів на принтери, ТО принтерів, канцтовари, набор хрестоматій)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1296 грн.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787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Times New Roman"/>
                          <a:cs typeface="Times New Roman"/>
                        </a:rPr>
                        <a:t>Витрачено за період 01.06.2017 – 31.08.2017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9761 грн. 85 коп.</a:t>
                      </a:r>
                      <a:endParaRPr lang="ru-RU" sz="14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787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Times New Roman"/>
                          <a:cs typeface="Times New Roman"/>
                        </a:rPr>
                        <a:t>Залишок на 01.09.2017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Times New Roman"/>
                          <a:cs typeface="Times New Roman"/>
                        </a:rPr>
                        <a:t>4270 грн.12 коп.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Работа детсад\Фото и картинки на сайт\фон\images (1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784" y="0"/>
            <a:ext cx="9155784" cy="6858000"/>
          </a:xfrm>
          <a:prstGeom prst="rect">
            <a:avLst/>
          </a:prstGeom>
          <a:noFill/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928662" y="500042"/>
            <a:ext cx="750099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Бюджетн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і кошти 2017 рік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600" dirty="0">
              <a:solidFill>
                <a:srgbClr val="FF0000"/>
              </a:solidFill>
              <a:latin typeface="Arial Black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Ремонтні роботи: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капітальний ремонт даху будівлі                         </a:t>
            </a:r>
            <a:r>
              <a:rPr lang="uk-UA" sz="1600" dirty="0" smtClean="0">
                <a:solidFill>
                  <a:srgbClr val="FF0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553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тис.грн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.,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ремонт системи опалення (спортивна зала, коридор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заг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. користування, групи № 4, 6, 1, 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приймальня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групи № 8)-             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                  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54тис. 446грн.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ремонт паркану -                                                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1тис.106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грн.,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гідравлічні випробування системи опалення -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3тис.928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грн.,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прочистка димовентканалів –                            </a:t>
            </a:r>
            <a:r>
              <a:rPr kumimoji="0" lang="uk-UA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1тис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. 918 грн.,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обслуговування  системи очистки 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питної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води </a:t>
            </a:r>
            <a:r>
              <a:rPr lang="uk-UA" sz="1600" dirty="0" smtClean="0">
                <a:latin typeface="Arial Black" pitchFamily="34" charset="0"/>
                <a:ea typeface="Calibri" pitchFamily="34" charset="0"/>
                <a:cs typeface="Times New Roman" pitchFamily="18" charset="0"/>
              </a:rPr>
              <a:t>-                                                           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4тис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. 500 грн.,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заміри опору ізоляції –                                        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1тис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. 714 грн.,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Обслуговув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. та придбання  вогнегасників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та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манометрів –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1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тис. 304 грн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.,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загальна сума витрат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           </a:t>
            </a:r>
            <a:r>
              <a:rPr kumimoji="0" lang="uk-UA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           </a:t>
            </a:r>
            <a:r>
              <a:rPr kumimoji="0" lang="uk-UA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        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619 тис. 906грн.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Работа детсад\Фото и картинки на сайт\фон\images (1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784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72034" y="642918"/>
            <a:ext cx="40719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uk-UA" sz="16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В закладі функціонують: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uk-UA" sz="16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3 групи для дітей раннього віку;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uk-UA" sz="16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6 груп для дітей дошкільного віку;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uk-UA" sz="16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uk-UA" sz="1600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корекційна</a:t>
            </a:r>
            <a:r>
              <a:rPr lang="uk-UA" sz="16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група для дітей з ЗПР</a:t>
            </a:r>
            <a:endParaRPr lang="ru-RU" sz="1600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" name="Рисунок 4" descr="a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16" y="3571876"/>
            <a:ext cx="4857784" cy="2732503"/>
          </a:xfrm>
          <a:prstGeom prst="rect">
            <a:avLst/>
          </a:prstGeom>
        </p:spPr>
      </p:pic>
      <p:pic>
        <p:nvPicPr>
          <p:cNvPr id="6" name="Рисунок 5" descr="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714356"/>
            <a:ext cx="4318031" cy="2428892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Работа детсад\Фото и картинки на сайт\фон\images (1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784" y="0"/>
            <a:ext cx="9155784" cy="6858000"/>
          </a:xfrm>
          <a:prstGeom prst="rect">
            <a:avLst/>
          </a:prstGeom>
          <a:noFill/>
        </p:spPr>
      </p:pic>
      <p:pic>
        <p:nvPicPr>
          <p:cNvPr id="3" name="Рисунок 2" descr="WP_20170822_11_49_19_Pro.jpg"/>
          <p:cNvPicPr>
            <a:picLocks noChangeAspect="1"/>
          </p:cNvPicPr>
          <p:nvPr/>
        </p:nvPicPr>
        <p:blipFill>
          <a:blip r:embed="rId3"/>
          <a:srcRect b="27272"/>
          <a:stretch>
            <a:fillRect/>
          </a:stretch>
        </p:blipFill>
        <p:spPr>
          <a:xfrm>
            <a:off x="285720" y="142852"/>
            <a:ext cx="2878106" cy="3714776"/>
          </a:xfrm>
          <a:prstGeom prst="rect">
            <a:avLst/>
          </a:prstGeom>
        </p:spPr>
      </p:pic>
      <p:pic>
        <p:nvPicPr>
          <p:cNvPr id="4" name="Рисунок 3" descr="WP_20170822_11_49_39_Pro.jpg"/>
          <p:cNvPicPr>
            <a:picLocks noChangeAspect="1"/>
          </p:cNvPicPr>
          <p:nvPr/>
        </p:nvPicPr>
        <p:blipFill>
          <a:blip r:embed="rId4"/>
          <a:srcRect t="8824"/>
          <a:stretch>
            <a:fillRect/>
          </a:stretch>
        </p:blipFill>
        <p:spPr>
          <a:xfrm>
            <a:off x="3286116" y="2285992"/>
            <a:ext cx="2777474" cy="4429156"/>
          </a:xfrm>
          <a:prstGeom prst="rect">
            <a:avLst/>
          </a:prstGeom>
        </p:spPr>
      </p:pic>
      <p:pic>
        <p:nvPicPr>
          <p:cNvPr id="5" name="Рисунок 4" descr="WP_20170822_11_49_57_Pro.jpg"/>
          <p:cNvPicPr>
            <a:picLocks noChangeAspect="1"/>
          </p:cNvPicPr>
          <p:nvPr/>
        </p:nvPicPr>
        <p:blipFill>
          <a:blip r:embed="rId5"/>
          <a:srcRect b="23425"/>
          <a:stretch>
            <a:fillRect/>
          </a:stretch>
        </p:blipFill>
        <p:spPr>
          <a:xfrm>
            <a:off x="6072198" y="214290"/>
            <a:ext cx="2786082" cy="3786214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Работа детсад\Фото и картинки на сайт\фон\images (1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784" y="0"/>
            <a:ext cx="9155784" cy="6858000"/>
          </a:xfrm>
          <a:prstGeom prst="rect">
            <a:avLst/>
          </a:prstGeom>
          <a:noFill/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285852" y="857232"/>
            <a:ext cx="6643734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Будівельні матеріали та миючі засоби: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миючі засоби                                       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5тис. 884 грн.,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вапно                                                     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500 грн.,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пісок                                                     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2тис. 500 грн.,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будівельні матеріали(фарба, цемент,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розчинювач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, гіпсокартон, шпалери та інше)      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9тис. 552 грн.,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лампи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світлодіодні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15 шт.                 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1тис. 344 грн.</a:t>
            </a: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</a:rPr>
              <a:t>загальна сума  витрат     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</a:rPr>
              <a:t>                  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</a:rPr>
              <a:t>19 тис. 780 грн.           </a:t>
            </a: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</a:endParaRPr>
          </a:p>
        </p:txBody>
      </p:sp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3571876"/>
            <a:ext cx="3731585" cy="2143140"/>
          </a:xfrm>
          <a:prstGeom prst="rect">
            <a:avLst/>
          </a:prstGeom>
        </p:spPr>
      </p:pic>
      <p:pic>
        <p:nvPicPr>
          <p:cNvPr id="5" name="Рисунок 4" descr="загружено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380" y="3429000"/>
            <a:ext cx="3357586" cy="2280152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Работа детсад\Фото и картинки на сайт\фон\images (1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784" y="0"/>
            <a:ext cx="9155784" cy="6858000"/>
          </a:xfrm>
          <a:prstGeom prst="rect">
            <a:avLst/>
          </a:prstGeom>
          <a:noFill/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00034" y="714356"/>
            <a:ext cx="800105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Придбання предметів довгострокового користування: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електропіч на харчоблок 6-ти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комфорна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dirty="0" smtClean="0">
                <a:latin typeface="Arial Black" pitchFamily="34" charset="0"/>
                <a:ea typeface="Calibri" pitchFamily="34" charset="0"/>
                <a:cs typeface="Times New Roman" pitchFamily="18" charset="0"/>
              </a:rPr>
              <a:t>-  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16тис. 100грн.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шафа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жарочна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трикамерна –                        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10 тис. грн.,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водонагрівальний бак (група № 7) –             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2тис.241 грн.,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ваги електронні  на харчоблок –                   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1тис.900 грн.,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загальна сума витрат     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-                               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35 тис. 640 грн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.    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</a:endParaRPr>
          </a:p>
        </p:txBody>
      </p:sp>
      <p:pic>
        <p:nvPicPr>
          <p:cNvPr id="4" name="Рисунок 3" descr="WP_20171024_13_35_19_P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3000372"/>
            <a:ext cx="1928826" cy="3423081"/>
          </a:xfrm>
          <a:prstGeom prst="rect">
            <a:avLst/>
          </a:prstGeom>
        </p:spPr>
      </p:pic>
      <p:pic>
        <p:nvPicPr>
          <p:cNvPr id="5" name="Рисунок 4" descr="WP_20171024_13_35_38_Pr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992" y="3214686"/>
            <a:ext cx="4714908" cy="265674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Работа детсад\Фото и картинки на сайт\фон\images (1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784" y="0"/>
            <a:ext cx="9155784" cy="6858000"/>
          </a:xfrm>
          <a:prstGeom prst="rect">
            <a:avLst/>
          </a:prstGeom>
          <a:noFill/>
        </p:spPr>
      </p:pic>
      <p:pic>
        <p:nvPicPr>
          <p:cNvPr id="3" name="Рисунок 2" descr="WP_20171025_13_39_23_P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42852"/>
            <a:ext cx="2571768" cy="4562092"/>
          </a:xfrm>
          <a:prstGeom prst="rect">
            <a:avLst/>
          </a:prstGeom>
        </p:spPr>
      </p:pic>
      <p:pic>
        <p:nvPicPr>
          <p:cNvPr id="4" name="Рисунок 3" descr="WP_20171025_13_38_11_Pr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1802" y="428604"/>
            <a:ext cx="2738429" cy="4857736"/>
          </a:xfrm>
          <a:prstGeom prst="rect">
            <a:avLst/>
          </a:prstGeom>
        </p:spPr>
      </p:pic>
      <p:pic>
        <p:nvPicPr>
          <p:cNvPr id="5" name="Рисунок 4" descr="WP_20171024_13_38_03_Pr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3636" y="142852"/>
            <a:ext cx="2495698" cy="4429108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71472" y="5643578"/>
            <a:ext cx="77867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загалом витрачено              675 тис. 326 грн.</a:t>
            </a: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Работа детсад\Фото и картинки на сайт\фон\images (1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784" cy="6858000"/>
          </a:xfrm>
          <a:prstGeom prst="rect">
            <a:avLst/>
          </a:prstGeom>
          <a:noFill/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428596" y="428604"/>
            <a:ext cx="364333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Black" pitchFamily="34" charset="0"/>
                <a:ea typeface="Times New Roman" pitchFamily="18" charset="0"/>
              </a:rPr>
              <a:t>Я педагог –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 Black" pitchFamily="34" charset="0"/>
                <a:ea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Black" pitchFamily="34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 Black" pitchFamily="34" charset="0"/>
                <a:ea typeface="Times New Roman" pitchFamily="18" charset="0"/>
              </a:rPr>
              <a:t>цим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Black" pitchFamily="34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 Black" pitchFamily="34" charset="0"/>
                <a:ea typeface="Times New Roman" pitchFamily="18" charset="0"/>
              </a:rPr>
              <a:t>пишаюсь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Black" pitchFamily="34" charset="0"/>
                <a:ea typeface="Times New Roman" pitchFamily="18" charset="0"/>
              </a:rPr>
              <a:t>!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Black" pitchFamily="34" charset="0"/>
                <a:ea typeface="Times New Roman" pitchFamily="18" charset="0"/>
              </a:rPr>
            </a:b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 Black" pitchFamily="34" charset="0"/>
                <a:ea typeface="Times New Roman" pitchFamily="18" charset="0"/>
              </a:rPr>
              <a:t>Це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Black" pitchFamily="34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 Black" pitchFamily="34" charset="0"/>
                <a:ea typeface="Times New Roman" pitchFamily="18" charset="0"/>
              </a:rPr>
              <a:t>спалах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Black" pitchFamily="34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 Black" pitchFamily="34" charset="0"/>
                <a:ea typeface="Times New Roman" pitchFamily="18" charset="0"/>
              </a:rPr>
              <a:t>серця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Black" pitchFamily="34" charset="0"/>
                <a:ea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 Black" pitchFamily="34" charset="0"/>
                <a:ea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Black" pitchFamily="34" charset="0"/>
                <a:ea typeface="Times New Roman" pitchFamily="18" charset="0"/>
              </a:rPr>
              <a:t> моя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 Black" pitchFamily="34" charset="0"/>
                <a:ea typeface="Times New Roman" pitchFamily="18" charset="0"/>
              </a:rPr>
              <a:t>це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Black" pitchFamily="34" charset="0"/>
                <a:ea typeface="Times New Roman" pitchFamily="18" charset="0"/>
              </a:rPr>
              <a:t> доля.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Black" pitchFamily="34" charset="0"/>
                <a:ea typeface="Times New Roman" pitchFamily="18" charset="0"/>
              </a:rPr>
            </a:b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 Black" pitchFamily="34" charset="0"/>
                <a:ea typeface="Times New Roman" pitchFamily="18" charset="0"/>
              </a:rPr>
              <a:t>Летить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Black" pitchFamily="34" charset="0"/>
                <a:ea typeface="Times New Roman" pitchFamily="18" charset="0"/>
              </a:rPr>
              <a:t> душа 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 Black" pitchFamily="34" charset="0"/>
                <a:ea typeface="Times New Roman" pitchFamily="18" charset="0"/>
              </a:rPr>
              <a:t>світ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Black" pitchFamily="34" charset="0"/>
                <a:ea typeface="Times New Roman" pitchFamily="18" charset="0"/>
              </a:rPr>
              <a:t> дитячий –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Black" pitchFamily="34" charset="0"/>
                <a:ea typeface="Times New Roman" pitchFamily="18" charset="0"/>
              </a:rPr>
            </a:b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 Black" pitchFamily="34" charset="0"/>
                <a:ea typeface="Times New Roman" pitchFamily="18" charset="0"/>
              </a:rPr>
              <a:t>Це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Black" pitchFamily="34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 Black" pitchFamily="34" charset="0"/>
                <a:ea typeface="Times New Roman" pitchFamily="18" charset="0"/>
              </a:rPr>
              <a:t>вибір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Black" pitchFamily="34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 Black" pitchFamily="34" charset="0"/>
                <a:ea typeface="Times New Roman" pitchFamily="18" charset="0"/>
              </a:rPr>
              <a:t>мій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Black" pitchFamily="34" charset="0"/>
                <a:ea typeface="Times New Roman" pitchFamily="18" charset="0"/>
              </a:rPr>
              <a:t>, а не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 Black" pitchFamily="34" charset="0"/>
                <a:ea typeface="Times New Roman" pitchFamily="18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Black" pitchFamily="34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 Black" pitchFamily="34" charset="0"/>
                <a:ea typeface="Times New Roman" pitchFamily="18" charset="0"/>
              </a:rPr>
              <a:t>чиєїсь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Black" pitchFamily="34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 Black" pitchFamily="34" charset="0"/>
                <a:ea typeface="Times New Roman" pitchFamily="18" charset="0"/>
              </a:rPr>
              <a:t>волі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Black" pitchFamily="34" charset="0"/>
                <a:ea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Black" pitchFamily="34" charset="0"/>
                <a:ea typeface="Times New Roman" pitchFamily="18" charset="0"/>
              </a:rPr>
              <a:t>Несу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 Black" pitchFamily="34" charset="0"/>
                <a:ea typeface="Times New Roman" pitchFamily="18" charset="0"/>
              </a:rPr>
              <a:t>малечі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Black" pitchFamily="34" charset="0"/>
                <a:ea typeface="Times New Roman" pitchFamily="18" charset="0"/>
              </a:rPr>
              <a:t> 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 Black" pitchFamily="34" charset="0"/>
                <a:ea typeface="Times New Roman" pitchFamily="18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Black" pitchFamily="34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 Black" pitchFamily="34" charset="0"/>
                <a:ea typeface="Times New Roman" pitchFamily="18" charset="0"/>
              </a:rPr>
              <a:t>любов’ю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Black" pitchFamily="34" charset="0"/>
                <a:ea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Black" pitchFamily="34" charset="0"/>
                <a:ea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Black" pitchFamily="34" charset="0"/>
                <a:ea typeface="Times New Roman" pitchFamily="18" charset="0"/>
              </a:rPr>
              <a:t>Тепло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 Black" pitchFamily="34" charset="0"/>
                <a:ea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Black" pitchFamily="34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 Black" pitchFamily="34" charset="0"/>
                <a:ea typeface="Times New Roman" pitchFamily="18" charset="0"/>
              </a:rPr>
              <a:t>радість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Black" pitchFamily="34" charset="0"/>
                <a:ea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 Black" pitchFamily="34" charset="0"/>
                <a:ea typeface="Times New Roman" pitchFamily="18" charset="0"/>
              </a:rPr>
              <a:t>світло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Black" pitchFamily="34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 Black" pitchFamily="34" charset="0"/>
                <a:ea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Black" pitchFamily="34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 Black" pitchFamily="34" charset="0"/>
                <a:ea typeface="Times New Roman" pitchFamily="18" charset="0"/>
              </a:rPr>
              <a:t>надію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Black" pitchFamily="34" charset="0"/>
                <a:ea typeface="Times New Roman" pitchFamily="18" charset="0"/>
              </a:rPr>
              <a:t>,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Black" pitchFamily="34" charset="0"/>
                <a:ea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Black" pitchFamily="34" charset="0"/>
                <a:ea typeface="Times New Roman" pitchFamily="18" charset="0"/>
              </a:rPr>
              <a:t>Веду шляхом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 Black" pitchFamily="34" charset="0"/>
                <a:ea typeface="Times New Roman" pitchFamily="18" charset="0"/>
              </a:rPr>
              <a:t>знання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Black" pitchFamily="34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 Black" pitchFamily="34" charset="0"/>
                <a:ea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Black" pitchFamily="34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 Black" pitchFamily="34" charset="0"/>
                <a:ea typeface="Times New Roman" pitchFamily="18" charset="0"/>
              </a:rPr>
              <a:t>правди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Black" pitchFamily="34" charset="0"/>
                <a:ea typeface="Times New Roman" pitchFamily="18" charset="0"/>
              </a:rPr>
              <a:t>,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Black" pitchFamily="34" charset="0"/>
                <a:ea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Black" pitchFamily="34" charset="0"/>
                <a:ea typeface="Times New Roman" pitchFamily="18" charset="0"/>
              </a:rPr>
              <a:t>І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 Black" pitchFamily="34" charset="0"/>
                <a:ea typeface="Times New Roman" pitchFamily="18" charset="0"/>
              </a:rPr>
              <a:t>це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Black" pitchFamily="34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 Black" pitchFamily="34" charset="0"/>
                <a:ea typeface="Times New Roman" pitchFamily="18" charset="0"/>
              </a:rPr>
              <a:t>роблю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Black" pitchFamily="34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 Black" pitchFamily="34" charset="0"/>
                <a:ea typeface="Times New Roman" pitchFamily="18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Black" pitchFamily="34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 Black" pitchFamily="34" charset="0"/>
                <a:ea typeface="Times New Roman" pitchFamily="18" charset="0"/>
              </a:rPr>
              <a:t>душею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Black" pitchFamily="34" charset="0"/>
                <a:ea typeface="Times New Roman" pitchFamily="18" charset="0"/>
              </a:rPr>
              <a:t>, як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 Black" pitchFamily="34" charset="0"/>
                <a:ea typeface="Times New Roman" pitchFamily="18" charset="0"/>
              </a:rPr>
              <a:t>умію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Black" pitchFamily="34" charset="0"/>
                <a:ea typeface="Times New Roman" pitchFamily="18" charset="0"/>
              </a:rPr>
              <a:t>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 Black" pitchFamily="34" charset="0"/>
            </a:endParaRP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4500562" y="500042"/>
            <a:ext cx="435771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</a:rPr>
              <a:t>Веду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</a:rPr>
              <a:t>дітей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</a:rPr>
              <a:t> 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</a:rPr>
              <a:t>світ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</a:rPr>
              <a:t>чудовий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</a:rPr>
              <a:t>,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</a:rPr>
            </a:b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</a:rPr>
              <a:t>Що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</a:rPr>
              <a:t>від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</a:rPr>
              <a:t> щедрот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</a:rPr>
              <a:t>землі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</a:rPr>
              <a:t>щедрот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</a:rPr>
              <a:t>природи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</a:rPr>
            </a:b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</a:rPr>
              <a:t>Вчимося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</a:rPr>
              <a:t> разом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</a:rPr>
              <a:t>цінувати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</a:rPr>
            </a:b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</a:rPr>
              <a:t>Його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</a:rPr>
              <a:t>скарби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</a:rPr>
              <a:t>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</a:rPr>
              <a:t>традиції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</a:rPr>
              <a:t>свого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</a:rPr>
              <a:t> народу.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</a:rPr>
              <a:t>Вкраїна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</a:rPr>
              <a:t> –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</a:rPr>
              <a:t>дім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</a:rPr>
              <a:t> для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</a:rPr>
              <a:t>всіх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</a:rPr>
              <a:t> нас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</a:rPr>
              <a:t>рідний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</a:rPr>
              <a:t>,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</a:rPr>
            </a:b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</a:rPr>
              <a:t>Наснаги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</a:rPr>
              <a:t> духа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</a:rPr>
              <a:t>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</a:rPr>
              <a:t>міці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</a:rPr>
              <a:t>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</a:rPr>
              <a:t>лихоліття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</a:rPr>
              <a:t>,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</a:rPr>
              <a:t>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</a:rPr>
              <a:t>щоб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</a:rPr>
              <a:t>ця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</a:rPr>
              <a:t>істина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</a:rPr>
              <a:t>відкрилася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</a:rPr>
              <a:t>,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</a:rPr>
              <a:t>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</a:rPr>
              <a:t>серцем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</a:rPr>
              <a:t>щиро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</a:rPr>
              <a:t>віддаюся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</a:rPr>
              <a:t>дітям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</a:rPr>
              <a:t>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</a:endParaRPr>
          </a:p>
        </p:txBody>
      </p:sp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84" y="3500438"/>
            <a:ext cx="4286280" cy="2904622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Работа детсад\Фото и картинки на сайт\фон\images (1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784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57356" y="857232"/>
            <a:ext cx="55499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i="1" dirty="0" smtClean="0">
                <a:solidFill>
                  <a:srgbClr val="FF0000"/>
                </a:solidFill>
                <a:latin typeface="Arial Black" pitchFamily="34" charset="0"/>
              </a:rPr>
              <a:t>Дякую за увагу</a:t>
            </a:r>
            <a:endParaRPr lang="ru-RU" sz="4800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" name="Рисунок 3" descr="1458914925_sad.jpg"/>
          <p:cNvPicPr>
            <a:picLocks noChangeAspect="1"/>
          </p:cNvPicPr>
          <p:nvPr/>
        </p:nvPicPr>
        <p:blipFill>
          <a:blip r:embed="rId3"/>
          <a:srcRect b="6794"/>
          <a:stretch>
            <a:fillRect/>
          </a:stretch>
        </p:blipFill>
        <p:spPr>
          <a:xfrm>
            <a:off x="714348" y="2071678"/>
            <a:ext cx="7793791" cy="407196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Работа детсад\Фото и картинки на сайт\фон\images (1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784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95736" y="476672"/>
            <a:ext cx="5718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Організація освітнього процесу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9" name="Рисунок 8" descr="images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1383439"/>
            <a:ext cx="1728192" cy="2432271"/>
          </a:xfrm>
          <a:prstGeom prst="rect">
            <a:avLst/>
          </a:prstGeom>
        </p:spPr>
      </p:pic>
      <p:pic>
        <p:nvPicPr>
          <p:cNvPr id="10" name="Рисунок 9" descr="images (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79712" y="4221088"/>
            <a:ext cx="1512168" cy="1922505"/>
          </a:xfrm>
          <a:prstGeom prst="rect">
            <a:avLst/>
          </a:prstGeom>
        </p:spPr>
      </p:pic>
      <p:pic>
        <p:nvPicPr>
          <p:cNvPr id="11" name="Рисунок 10" descr="images (6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7984" y="4365104"/>
            <a:ext cx="1327398" cy="1892248"/>
          </a:xfrm>
          <a:prstGeom prst="rect">
            <a:avLst/>
          </a:prstGeom>
        </p:spPr>
      </p:pic>
      <p:pic>
        <p:nvPicPr>
          <p:cNvPr id="12" name="Рисунок 11" descr="image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75856" y="1340768"/>
            <a:ext cx="2333625" cy="1962150"/>
          </a:xfrm>
          <a:prstGeom prst="rect">
            <a:avLst/>
          </a:prstGeom>
        </p:spPr>
      </p:pic>
      <p:pic>
        <p:nvPicPr>
          <p:cNvPr id="13" name="Рисунок 12" descr="скачанные файлы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1560" y="1268760"/>
            <a:ext cx="1728192" cy="2517958"/>
          </a:xfrm>
          <a:prstGeom prst="rect">
            <a:avLst/>
          </a:prstGeom>
        </p:spPr>
      </p:pic>
      <p:pic>
        <p:nvPicPr>
          <p:cNvPr id="14" name="Рисунок 13" descr="Title_Bilan_UKR-Doshkillya_enl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7504" y="4149080"/>
            <a:ext cx="1440160" cy="2068069"/>
          </a:xfrm>
          <a:prstGeom prst="rect">
            <a:avLst/>
          </a:prstGeom>
        </p:spPr>
      </p:pic>
      <p:pic>
        <p:nvPicPr>
          <p:cNvPr id="15" name="Рисунок 14" descr="otskanirovano_30_11_2011_14_42_00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300192" y="4221088"/>
            <a:ext cx="2432900" cy="200486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Работа детсад\Фото и картинки на сайт\фон\images (1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784" cy="6858000"/>
          </a:xfrm>
          <a:prstGeom prst="rect">
            <a:avLst/>
          </a:prstGeom>
          <a:noFill/>
        </p:spPr>
      </p:pic>
      <p:graphicFrame>
        <p:nvGraphicFramePr>
          <p:cNvPr id="3" name="Диаграмма 2"/>
          <p:cNvGraphicFramePr/>
          <p:nvPr/>
        </p:nvGraphicFramePr>
        <p:xfrm>
          <a:off x="323528" y="1412776"/>
          <a:ext cx="3960440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99592" y="404664"/>
            <a:ext cx="80233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Освітньо</a:t>
            </a:r>
            <a:r>
              <a:rPr lang="uk-UA" sz="16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– кваліфікаційний та віковий рівень педагогічного складу</a:t>
            </a:r>
            <a:endParaRPr lang="ru-RU" sz="1600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4932040" y="1484784"/>
          <a:ext cx="3888432" cy="22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251520" y="4005064"/>
          <a:ext cx="3967336" cy="21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716016" y="4365105"/>
          <a:ext cx="4248472" cy="1656183"/>
        </p:xfrm>
        <a:graphic>
          <a:graphicData uri="http://schemas.openxmlformats.org/drawingml/2006/table">
            <a:tbl>
              <a:tblPr/>
              <a:tblGrid>
                <a:gridCol w="2124236"/>
                <a:gridCol w="2124236"/>
              </a:tblGrid>
              <a:tr h="4731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latin typeface="Arial Black"/>
                          <a:ea typeface="Calibri"/>
                          <a:cs typeface="Times New Roman"/>
                        </a:rPr>
                        <a:t>Грамоти міського відділу освіти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latin typeface="Arial Black"/>
                          <a:ea typeface="Calibri"/>
                          <a:cs typeface="Times New Roman"/>
                        </a:rPr>
                        <a:t>20 педагогів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1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Arial Black"/>
                          <a:ea typeface="Calibri"/>
                          <a:cs typeface="Times New Roman"/>
                        </a:rPr>
                        <a:t>Подяки міського голови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latin typeface="Arial Black"/>
                          <a:ea typeface="Calibri"/>
                          <a:cs typeface="Times New Roman"/>
                        </a:rPr>
                        <a:t>6 педагогів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5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Arial Black"/>
                          <a:ea typeface="Calibri"/>
                          <a:cs typeface="Times New Roman"/>
                        </a:rPr>
                        <a:t>Грамоти ДОІППО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Arial Black"/>
                          <a:ea typeface="Calibri"/>
                          <a:cs typeface="Times New Roman"/>
                        </a:rPr>
                        <a:t>6 педагогів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1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Arial Black"/>
                          <a:ea typeface="Calibri"/>
                          <a:cs typeface="Times New Roman"/>
                        </a:rPr>
                        <a:t>Грамти ГУОіН Дніпропетровської ОДА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latin typeface="Arial Black"/>
                          <a:ea typeface="Calibri"/>
                          <a:cs typeface="Times New Roman"/>
                        </a:rPr>
                        <a:t>4 педагога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Работа детсад\Фото и картинки на сайт\фон\images (1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784" y="0"/>
            <a:ext cx="9155784" cy="6858000"/>
          </a:xfrm>
          <a:prstGeom prst="rect">
            <a:avLst/>
          </a:prstGeom>
          <a:noFill/>
        </p:spPr>
      </p:pic>
      <p:pic>
        <p:nvPicPr>
          <p:cNvPr id="3" name="Рисунок 2" descr="prezent_f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428604"/>
            <a:ext cx="8715436" cy="616889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Работа детсад\Фото и картинки на сайт\фон\images (1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784" y="0"/>
            <a:ext cx="9155784" cy="685800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857224" y="1196458"/>
          <a:ext cx="7643866" cy="3820668"/>
        </p:xfrm>
        <a:graphic>
          <a:graphicData uri="http://schemas.openxmlformats.org/drawingml/2006/table">
            <a:tbl>
              <a:tblPr/>
              <a:tblGrid>
                <a:gridCol w="5786478"/>
                <a:gridCol w="1857388"/>
              </a:tblGrid>
              <a:tr h="1954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Arial Black"/>
                          <a:ea typeface="Calibri"/>
                          <a:cs typeface="Times New Roman"/>
                        </a:rPr>
                        <a:t>Методичні заходи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Arial Black"/>
                          <a:ea typeface="Calibri"/>
                          <a:cs typeface="Times New Roman"/>
                        </a:rPr>
                        <a:t>рік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4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Arial Black"/>
                          <a:ea typeface="Calibri"/>
                          <a:cs typeface="Times New Roman"/>
                        </a:rPr>
                        <a:t>Семінари </a:t>
                      </a:r>
                      <a:r>
                        <a:rPr lang="uk-UA" sz="1200" dirty="0" smtClean="0">
                          <a:latin typeface="Arial Black"/>
                          <a:ea typeface="Calibri"/>
                          <a:cs typeface="Times New Roman"/>
                        </a:rPr>
                        <a:t>– практикуми</a:t>
                      </a:r>
                      <a:r>
                        <a:rPr lang="uk-UA" sz="1200" baseline="0" dirty="0" smtClean="0">
                          <a:latin typeface="Arial Black" pitchFamily="34" charset="0"/>
                          <a:ea typeface="Calibri"/>
                          <a:cs typeface="Times New Roman"/>
                        </a:rPr>
                        <a:t>: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 dirty="0" err="1" smtClean="0">
                          <a:solidFill>
                            <a:schemeClr val="tx1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“Виховати</a:t>
                      </a:r>
                      <a:r>
                        <a:rPr lang="uk-UA" sz="1200" kern="1200" dirty="0" smtClean="0">
                          <a:solidFill>
                            <a:schemeClr val="tx1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 патріота </a:t>
                      </a:r>
                      <a:r>
                        <a:rPr lang="uk-UA" sz="1200" kern="1200" dirty="0" err="1" smtClean="0">
                          <a:solidFill>
                            <a:schemeClr val="tx1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України”</a:t>
                      </a:r>
                      <a:r>
                        <a:rPr lang="uk-UA" sz="1200" kern="1200" dirty="0" smtClean="0">
                          <a:solidFill>
                            <a:schemeClr val="tx1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 (в рамках засідання міської творчої групи),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 dirty="0" smtClean="0">
                          <a:solidFill>
                            <a:schemeClr val="tx1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uk-UA" sz="1200" kern="1200" dirty="0" err="1" smtClean="0">
                          <a:solidFill>
                            <a:schemeClr val="tx1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“Розвиток</a:t>
                      </a:r>
                      <a:r>
                        <a:rPr lang="uk-UA" sz="1200" kern="1200" dirty="0" smtClean="0">
                          <a:solidFill>
                            <a:schemeClr val="tx1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 соціальної впевненості у дітей, які мають проблеми      у   </a:t>
                      </a:r>
                      <a:r>
                        <a:rPr lang="uk-UA" sz="1200" kern="1200" dirty="0" err="1" smtClean="0">
                          <a:solidFill>
                            <a:schemeClr val="tx1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спілкуванні”</a:t>
                      </a:r>
                      <a:r>
                        <a:rPr lang="uk-UA" sz="1200" kern="1200" dirty="0" smtClean="0">
                          <a:solidFill>
                            <a:schemeClr val="tx1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 (для педагогів </a:t>
                      </a:r>
                      <a:r>
                        <a:rPr lang="uk-UA" sz="1200" kern="1200" dirty="0" err="1" smtClean="0">
                          <a:solidFill>
                            <a:schemeClr val="tx1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корекційних</a:t>
                      </a:r>
                      <a:r>
                        <a:rPr lang="uk-UA" sz="1200" kern="1200" dirty="0" smtClean="0">
                          <a:solidFill>
                            <a:schemeClr val="tx1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 груп міста)</a:t>
                      </a:r>
                      <a:endParaRPr lang="uk-UA" sz="1200" kern="1200" dirty="0" smtClean="0">
                        <a:solidFill>
                          <a:schemeClr val="tx1"/>
                        </a:solidFill>
                        <a:latin typeface="Arial Black" pitchFamily="34" charset="0"/>
                        <a:ea typeface="+mn-ea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200" kern="1200" dirty="0" smtClean="0">
                        <a:solidFill>
                          <a:schemeClr val="tx1"/>
                        </a:solidFill>
                        <a:latin typeface="Arial Black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Arial Black"/>
                          <a:ea typeface="Calibri"/>
                          <a:cs typeface="Times New Roman"/>
                        </a:rPr>
                        <a:t>2016, 2017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16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0" dirty="0" smtClean="0">
                          <a:latin typeface="Arial Black" pitchFamily="34" charset="0"/>
                          <a:ea typeface="Calibri"/>
                          <a:cs typeface="Times New Roman"/>
                        </a:rPr>
                        <a:t>Відкриті перегляди заходів</a:t>
                      </a:r>
                      <a:r>
                        <a:rPr lang="uk-UA" sz="1200" b="0" baseline="0" dirty="0" smtClean="0">
                          <a:latin typeface="Arial Black" pitchFamily="34" charset="0"/>
                          <a:ea typeface="Calibri"/>
                          <a:cs typeface="Times New Roman"/>
                        </a:rPr>
                        <a:t> для  </a:t>
                      </a:r>
                      <a:r>
                        <a:rPr lang="uk-UA" sz="1200" b="0" baseline="0" dirty="0" err="1" smtClean="0">
                          <a:latin typeface="Arial Black" pitchFamily="34" charset="0"/>
                          <a:ea typeface="Calibri"/>
                          <a:cs typeface="Times New Roman"/>
                        </a:rPr>
                        <a:t>МО</a:t>
                      </a:r>
                      <a:r>
                        <a:rPr lang="uk-UA" sz="1200" b="0" baseline="0" dirty="0" smtClean="0">
                          <a:latin typeface="Arial Black" pitchFamily="34" charset="0"/>
                          <a:ea typeface="Calibri"/>
                          <a:cs typeface="Times New Roman"/>
                        </a:rPr>
                        <a:t> інструкторів з фізичної культури: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0" baseline="0" dirty="0" err="1" smtClean="0">
                          <a:latin typeface="Arial Black" pitchFamily="34" charset="0"/>
                          <a:ea typeface="Calibri"/>
                          <a:cs typeface="Times New Roman"/>
                        </a:rPr>
                        <a:t>“Тато</a:t>
                      </a:r>
                      <a:r>
                        <a:rPr lang="uk-UA" sz="1200" b="0" baseline="0" dirty="0" smtClean="0">
                          <a:latin typeface="Arial Black" pitchFamily="34" charset="0"/>
                          <a:ea typeface="Calibri"/>
                          <a:cs typeface="Times New Roman"/>
                        </a:rPr>
                        <a:t>, мама, я – спортивна сім</a:t>
                      </a:r>
                      <a:r>
                        <a:rPr lang="en-US" sz="1200" b="0" baseline="0" dirty="0" smtClean="0">
                          <a:latin typeface="Arial Black" pitchFamily="34" charset="0"/>
                          <a:ea typeface="Calibri"/>
                          <a:cs typeface="Times New Roman"/>
                        </a:rPr>
                        <a:t>’</a:t>
                      </a:r>
                      <a:r>
                        <a:rPr lang="uk-UA" sz="1200" b="0" baseline="0" dirty="0" smtClean="0">
                          <a:latin typeface="Arial Black" pitchFamily="34" charset="0"/>
                          <a:ea typeface="Calibri"/>
                          <a:cs typeface="Times New Roman"/>
                        </a:rPr>
                        <a:t>я”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0" baseline="0" dirty="0" smtClean="0">
                          <a:latin typeface="Arial Black" pitchFamily="34" charset="0"/>
                          <a:ea typeface="Calibri"/>
                          <a:cs typeface="Times New Roman"/>
                        </a:rPr>
                        <a:t>для </a:t>
                      </a:r>
                      <a:r>
                        <a:rPr lang="uk-UA" sz="1200" b="0" baseline="0" dirty="0" err="1" smtClean="0">
                          <a:latin typeface="Arial Black" pitchFamily="34" charset="0"/>
                          <a:ea typeface="Calibri"/>
                          <a:cs typeface="Times New Roman"/>
                        </a:rPr>
                        <a:t>МО</a:t>
                      </a:r>
                      <a:r>
                        <a:rPr lang="uk-UA" sz="1200" b="0" baseline="0" dirty="0" smtClean="0">
                          <a:latin typeface="Arial Black" pitchFamily="34" charset="0"/>
                          <a:ea typeface="Calibri"/>
                          <a:cs typeface="Times New Roman"/>
                        </a:rPr>
                        <a:t> музичних керівників </a:t>
                      </a:r>
                      <a:r>
                        <a:rPr lang="uk-UA" sz="1200" b="0" baseline="0" dirty="0" err="1" smtClean="0">
                          <a:latin typeface="Arial Black" pitchFamily="34" charset="0"/>
                          <a:ea typeface="Calibri"/>
                          <a:cs typeface="Times New Roman"/>
                        </a:rPr>
                        <a:t>“Подорож</a:t>
                      </a:r>
                      <a:r>
                        <a:rPr lang="uk-UA" sz="1200" b="0" baseline="0" dirty="0" smtClean="0">
                          <a:latin typeface="Arial Black" pitchFamily="34" charset="0"/>
                          <a:ea typeface="Calibri"/>
                          <a:cs typeface="Times New Roman"/>
                        </a:rPr>
                        <a:t> до країни музичних </a:t>
                      </a:r>
                      <a:r>
                        <a:rPr lang="uk-UA" sz="1200" b="0" baseline="0" dirty="0" err="1" smtClean="0">
                          <a:latin typeface="Arial Black" pitchFamily="34" charset="0"/>
                          <a:ea typeface="Calibri"/>
                          <a:cs typeface="Times New Roman"/>
                        </a:rPr>
                        <a:t>фей”</a:t>
                      </a:r>
                      <a:endParaRPr lang="ru-RU" sz="1200" b="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Arial Black"/>
                          <a:ea typeface="Calibri"/>
                          <a:cs typeface="Times New Roman"/>
                        </a:rPr>
                        <a:t>2015,2016,2017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8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Arial Black"/>
                          <a:ea typeface="Calibri"/>
                          <a:cs typeface="Times New Roman"/>
                        </a:rPr>
                        <a:t>На базі закладу працює</a:t>
                      </a:r>
                      <a:r>
                        <a:rPr lang="uk-UA" sz="1200" baseline="0" dirty="0" smtClean="0">
                          <a:latin typeface="Arial Black"/>
                          <a:ea typeface="Calibri"/>
                          <a:cs typeface="Times New Roman"/>
                        </a:rPr>
                        <a:t> міська Школа молодого вихователя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aseline="0" dirty="0" smtClean="0">
                          <a:latin typeface="Arial Black"/>
                          <a:ea typeface="Calibri"/>
                          <a:cs typeface="Times New Roman"/>
                        </a:rPr>
                        <a:t>(керівник </a:t>
                      </a:r>
                      <a:r>
                        <a:rPr lang="uk-UA" sz="1200" baseline="0" dirty="0" err="1" smtClean="0">
                          <a:latin typeface="Arial Black"/>
                          <a:ea typeface="Calibri"/>
                          <a:cs typeface="Times New Roman"/>
                        </a:rPr>
                        <a:t>Калмикова</a:t>
                      </a:r>
                      <a:r>
                        <a:rPr lang="uk-UA" sz="1200" baseline="0" dirty="0" smtClean="0">
                          <a:latin typeface="Arial Black"/>
                          <a:ea typeface="Calibri"/>
                          <a:cs typeface="Times New Roman"/>
                        </a:rPr>
                        <a:t> І.В.)</a:t>
                      </a:r>
                      <a:endParaRPr lang="uk-UA" sz="1200" dirty="0">
                        <a:latin typeface="Arial Black"/>
                        <a:ea typeface="Calibri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kern="1200" dirty="0" smtClean="0">
                          <a:solidFill>
                            <a:schemeClr val="tx1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Відкриті перегляди занять  для членів міської Школи молодого вихователя: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kern="1200" dirty="0" smtClean="0">
                          <a:solidFill>
                            <a:schemeClr val="tx1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 «Математичні сходинки», «Зустріч з </a:t>
                      </a:r>
                      <a:r>
                        <a:rPr lang="uk-UA" sz="1200" kern="1200" dirty="0" err="1" smtClean="0">
                          <a:solidFill>
                            <a:schemeClr val="tx1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Афлатуном</a:t>
                      </a:r>
                      <a:r>
                        <a:rPr lang="uk-UA" sz="1200" kern="1200" dirty="0" smtClean="0">
                          <a:solidFill>
                            <a:schemeClr val="tx1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»,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kern="1200" dirty="0" smtClean="0">
                          <a:solidFill>
                            <a:schemeClr val="tx1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практикум «Чарівний світ дидактичної гри»</a:t>
                      </a:r>
                      <a:endParaRPr lang="uk-UA" sz="1200" dirty="0">
                        <a:latin typeface="Arial Black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Arial Black"/>
                          <a:ea typeface="Calibri"/>
                          <a:cs typeface="Times New Roman"/>
                        </a:rPr>
                        <a:t>2015,2016,2017</a:t>
                      </a:r>
                      <a:endParaRPr lang="uk-UA" sz="1200" dirty="0">
                        <a:latin typeface="Arial Black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5536" y="260648"/>
            <a:ext cx="8319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Участь педагогів у міських  методичних заходах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6" name="Рисунок 5" descr="3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5000636"/>
            <a:ext cx="2016224" cy="201622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Работа детсад\Фото и картинки на сайт\фон\images (1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784" y="0"/>
            <a:ext cx="9155784" cy="6858000"/>
          </a:xfrm>
          <a:prstGeom prst="rect">
            <a:avLst/>
          </a:prstGeom>
          <a:noFill/>
        </p:spPr>
      </p:pic>
      <p:pic>
        <p:nvPicPr>
          <p:cNvPr id="7" name="Рисунок 6" descr="DSC075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3643314"/>
            <a:ext cx="3740996" cy="2282175"/>
          </a:xfrm>
          <a:prstGeom prst="rect">
            <a:avLst/>
          </a:prstGeom>
        </p:spPr>
      </p:pic>
      <p:pic>
        <p:nvPicPr>
          <p:cNvPr id="9" name="Рисунок 8" descr="2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357166"/>
            <a:ext cx="3857652" cy="2169929"/>
          </a:xfrm>
          <a:prstGeom prst="rect">
            <a:avLst/>
          </a:prstGeom>
        </p:spPr>
      </p:pic>
      <p:pic>
        <p:nvPicPr>
          <p:cNvPr id="8" name="Рисунок 7" descr="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596" y="642918"/>
            <a:ext cx="3809998" cy="2143124"/>
          </a:xfrm>
          <a:prstGeom prst="rect">
            <a:avLst/>
          </a:prstGeom>
        </p:spPr>
      </p:pic>
      <p:pic>
        <p:nvPicPr>
          <p:cNvPr id="10" name="Рисунок 9" descr="image (4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7818" y="2928934"/>
            <a:ext cx="2722285" cy="349635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Работа детсад\Фото и картинки на сайт\фон\images (1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784" cy="6858000"/>
          </a:xfrm>
          <a:prstGeom prst="rect">
            <a:avLst/>
          </a:prstGeom>
          <a:noFill/>
        </p:spPr>
      </p:pic>
      <p:pic>
        <p:nvPicPr>
          <p:cNvPr id="5" name="Рисунок 4" descr="10606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143116"/>
            <a:ext cx="2786082" cy="2089562"/>
          </a:xfrm>
          <a:prstGeom prst="rect">
            <a:avLst/>
          </a:prstGeom>
        </p:spPr>
      </p:pic>
      <p:pic>
        <p:nvPicPr>
          <p:cNvPr id="7" name="Рисунок 6" descr="106040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604" y="4357694"/>
            <a:ext cx="2673357" cy="2005018"/>
          </a:xfrm>
          <a:prstGeom prst="rect">
            <a:avLst/>
          </a:prstGeom>
        </p:spPr>
      </p:pic>
      <p:pic>
        <p:nvPicPr>
          <p:cNvPr id="8" name="Рисунок 7" descr="WP_20161130_12_32_10_Pr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00298" y="214290"/>
            <a:ext cx="3801743" cy="2143140"/>
          </a:xfrm>
          <a:prstGeom prst="rect">
            <a:avLst/>
          </a:prstGeom>
        </p:spPr>
      </p:pic>
      <p:pic>
        <p:nvPicPr>
          <p:cNvPr id="10" name="Рисунок 9" descr="DSC0441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00760" y="2214554"/>
            <a:ext cx="2786082" cy="2089562"/>
          </a:xfrm>
          <a:prstGeom prst="rect">
            <a:avLst/>
          </a:prstGeom>
        </p:spPr>
      </p:pic>
      <p:pic>
        <p:nvPicPr>
          <p:cNvPr id="11" name="Рисунок 10" descr="DSC0443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14876" y="4429132"/>
            <a:ext cx="2667019" cy="200026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</TotalTime>
  <Words>1339</Words>
  <Application>Microsoft Office PowerPoint</Application>
  <PresentationFormat>Экран (4:3)</PresentationFormat>
  <Paragraphs>296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Анютка</dc:creator>
  <cp:lastModifiedBy>User</cp:lastModifiedBy>
  <cp:revision>62</cp:revision>
  <dcterms:created xsi:type="dcterms:W3CDTF">2017-02-19T05:31:02Z</dcterms:created>
  <dcterms:modified xsi:type="dcterms:W3CDTF">2017-10-27T11:41:31Z</dcterms:modified>
</cp:coreProperties>
</file>